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3" r:id="rId3"/>
    <p:sldId id="257" r:id="rId4"/>
    <p:sldId id="260" r:id="rId5"/>
    <p:sldId id="262" r:id="rId6"/>
    <p:sldId id="263" r:id="rId7"/>
    <p:sldId id="258" r:id="rId8"/>
    <p:sldId id="265" r:id="rId9"/>
    <p:sldId id="276" r:id="rId10"/>
    <p:sldId id="277" r:id="rId11"/>
    <p:sldId id="278" r:id="rId12"/>
    <p:sldId id="279" r:id="rId13"/>
    <p:sldId id="281" r:id="rId14"/>
    <p:sldId id="280" r:id="rId15"/>
    <p:sldId id="282" r:id="rId16"/>
    <p:sldId id="266" r:id="rId17"/>
    <p:sldId id="267" r:id="rId18"/>
    <p:sldId id="274" r:id="rId19"/>
    <p:sldId id="275" r:id="rId20"/>
    <p:sldId id="268" r:id="rId21"/>
    <p:sldId id="269" r:id="rId22"/>
    <p:sldId id="272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184BA-28E5-4D70-B9D5-A0772CEA4E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CDBC5B9-14E1-441E-9514-264989EFEB02}">
      <dgm:prSet/>
      <dgm:spPr/>
      <dgm:t>
        <a:bodyPr/>
        <a:lstStyle/>
        <a:p>
          <a:r>
            <a:rPr lang="en-US" dirty="0"/>
            <a:t>Let G = (V, E) be a </a:t>
          </a:r>
          <a:r>
            <a:rPr lang="en-US" dirty="0">
              <a:solidFill>
                <a:srgbClr val="FF0000"/>
              </a:solidFill>
            </a:rPr>
            <a:t>directed graph </a:t>
          </a:r>
          <a:r>
            <a:rPr lang="en-US" dirty="0"/>
            <a:t>with edge cost </a:t>
          </a:r>
          <a:r>
            <a:rPr lang="en-US" dirty="0" err="1">
              <a:solidFill>
                <a:srgbClr val="C00000"/>
              </a:solidFill>
            </a:rPr>
            <a:t>c</a:t>
          </a:r>
          <a:r>
            <a:rPr lang="en-US" baseline="-25000" dirty="0" err="1">
              <a:solidFill>
                <a:srgbClr val="C00000"/>
              </a:solidFill>
            </a:rPr>
            <a:t>ij</a:t>
          </a:r>
          <a:r>
            <a:rPr lang="en-US" dirty="0">
              <a:solidFill>
                <a:srgbClr val="C00000"/>
              </a:solidFill>
            </a:rPr>
            <a:t>. </a:t>
          </a:r>
        </a:p>
      </dgm:t>
    </dgm:pt>
    <dgm:pt modelId="{D50D25ED-3033-474E-B471-86B3CCB4E64C}" type="parTrans" cxnId="{4C98DDAF-7F95-4714-9981-8C28A1D3A745}">
      <dgm:prSet/>
      <dgm:spPr/>
      <dgm:t>
        <a:bodyPr/>
        <a:lstStyle/>
        <a:p>
          <a:endParaRPr lang="en-US"/>
        </a:p>
      </dgm:t>
    </dgm:pt>
    <dgm:pt modelId="{786F8EBF-06E0-45B7-9B24-04252CCE6F4C}" type="sibTrans" cxnId="{4C98DDAF-7F95-4714-9981-8C28A1D3A745}">
      <dgm:prSet/>
      <dgm:spPr/>
      <dgm:t>
        <a:bodyPr/>
        <a:lstStyle/>
        <a:p>
          <a:endParaRPr lang="en-US"/>
        </a:p>
      </dgm:t>
    </dgm:pt>
    <dgm:pt modelId="{1AA7ED7E-977D-4D94-8873-29F379DFB448}">
      <dgm:prSet/>
      <dgm:spPr/>
      <dgm:t>
        <a:bodyPr/>
        <a:lstStyle/>
        <a:p>
          <a:r>
            <a:rPr lang="en-US" dirty="0"/>
            <a:t>The variable </a:t>
          </a:r>
          <a:r>
            <a:rPr lang="en-US" dirty="0" err="1"/>
            <a:t>c</a:t>
          </a:r>
          <a:r>
            <a:rPr lang="en-US" baseline="-25000" dirty="0" err="1"/>
            <a:t>ij</a:t>
          </a:r>
          <a:r>
            <a:rPr lang="en-US" dirty="0"/>
            <a:t> is defined such that </a:t>
          </a:r>
          <a:r>
            <a:rPr lang="en-US" dirty="0" err="1">
              <a:solidFill>
                <a:srgbClr val="C00000"/>
              </a:solidFill>
            </a:rPr>
            <a:t>c</a:t>
          </a:r>
          <a:r>
            <a:rPr lang="en-US" baseline="-25000" dirty="0" err="1">
              <a:solidFill>
                <a:srgbClr val="C00000"/>
              </a:solidFill>
            </a:rPr>
            <a:t>ij</a:t>
          </a:r>
          <a:r>
            <a:rPr lang="en-US" baseline="-25000" dirty="0">
              <a:solidFill>
                <a:srgbClr val="C00000"/>
              </a:solidFill>
            </a:rPr>
            <a:t> </a:t>
          </a:r>
          <a:r>
            <a:rPr lang="en-US" dirty="0">
              <a:solidFill>
                <a:srgbClr val="C00000"/>
              </a:solidFill>
            </a:rPr>
            <a:t>&gt;0 for all </a:t>
          </a:r>
          <a:r>
            <a:rPr lang="en-US" dirty="0" err="1">
              <a:solidFill>
                <a:srgbClr val="C00000"/>
              </a:solidFill>
            </a:rPr>
            <a:t>i</a:t>
          </a:r>
          <a:r>
            <a:rPr lang="en-US" dirty="0">
              <a:solidFill>
                <a:srgbClr val="C00000"/>
              </a:solidFill>
            </a:rPr>
            <a:t> and j and </a:t>
          </a:r>
          <a:r>
            <a:rPr lang="en-US" dirty="0" err="1">
              <a:solidFill>
                <a:srgbClr val="C00000"/>
              </a:solidFill>
            </a:rPr>
            <a:t>c</a:t>
          </a:r>
          <a:r>
            <a:rPr lang="en-US" baseline="-25000" dirty="0" err="1">
              <a:solidFill>
                <a:srgbClr val="C00000"/>
              </a:solidFill>
            </a:rPr>
            <a:t>ij</a:t>
          </a:r>
          <a:r>
            <a:rPr lang="en-US" baseline="-25000" dirty="0">
              <a:solidFill>
                <a:srgbClr val="C00000"/>
              </a:solidFill>
            </a:rPr>
            <a:t> </a:t>
          </a:r>
          <a:r>
            <a:rPr lang="en-US" dirty="0">
              <a:solidFill>
                <a:srgbClr val="C00000"/>
              </a:solidFill>
            </a:rPr>
            <a:t>= ∞ </a:t>
          </a:r>
          <a:r>
            <a:rPr lang="en-US" dirty="0"/>
            <a:t>if &lt;</a:t>
          </a:r>
          <a:r>
            <a:rPr lang="en-US" dirty="0" err="1"/>
            <a:t>i</a:t>
          </a:r>
          <a:r>
            <a:rPr lang="en-US" dirty="0"/>
            <a:t>, j&gt; not in E.</a:t>
          </a:r>
        </a:p>
      </dgm:t>
    </dgm:pt>
    <dgm:pt modelId="{374D2501-F4AD-4020-A37D-05C30478112C}" type="parTrans" cxnId="{8F2C0E03-0D3C-4B62-A690-59C311AB3B48}">
      <dgm:prSet/>
      <dgm:spPr/>
      <dgm:t>
        <a:bodyPr/>
        <a:lstStyle/>
        <a:p>
          <a:endParaRPr lang="en-US"/>
        </a:p>
      </dgm:t>
    </dgm:pt>
    <dgm:pt modelId="{25D2F60A-DA1E-4727-9230-DF851AECA270}" type="sibTrans" cxnId="{8F2C0E03-0D3C-4B62-A690-59C311AB3B48}">
      <dgm:prSet/>
      <dgm:spPr/>
      <dgm:t>
        <a:bodyPr/>
        <a:lstStyle/>
        <a:p>
          <a:endParaRPr lang="en-US"/>
        </a:p>
      </dgm:t>
    </dgm:pt>
    <dgm:pt modelId="{FF133057-D2E5-4158-A3E2-242983EBFDDB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Let |V| = n </a:t>
          </a:r>
          <a:r>
            <a:rPr lang="en-US" dirty="0"/>
            <a:t>and assume n &gt;1. </a:t>
          </a:r>
        </a:p>
      </dgm:t>
    </dgm:pt>
    <dgm:pt modelId="{84CAC3D7-860C-40ED-917B-CC73AB9E1042}" type="parTrans" cxnId="{7CCF0028-3950-4719-9667-146A5B3B047A}">
      <dgm:prSet/>
      <dgm:spPr/>
      <dgm:t>
        <a:bodyPr/>
        <a:lstStyle/>
        <a:p>
          <a:endParaRPr lang="en-US"/>
        </a:p>
      </dgm:t>
    </dgm:pt>
    <dgm:pt modelId="{62F38413-CD85-4717-9ABC-0E72E9D18944}" type="sibTrans" cxnId="{7CCF0028-3950-4719-9667-146A5B3B047A}">
      <dgm:prSet/>
      <dgm:spPr/>
      <dgm:t>
        <a:bodyPr/>
        <a:lstStyle/>
        <a:p>
          <a:endParaRPr lang="en-US"/>
        </a:p>
      </dgm:t>
    </dgm:pt>
    <dgm:pt modelId="{756872A1-2436-4302-961F-6D87B43CD2D0}">
      <dgm:prSet/>
      <dgm:spPr/>
      <dgm:t>
        <a:bodyPr/>
        <a:lstStyle/>
        <a:p>
          <a:r>
            <a:rPr lang="en-US"/>
            <a:t>A tour of G is a directed simple cycle that includes every vertex in V. </a:t>
          </a:r>
        </a:p>
      </dgm:t>
    </dgm:pt>
    <dgm:pt modelId="{7326F9F9-A2B7-414D-8915-CFE172C18879}" type="parTrans" cxnId="{AE43831D-B9F2-4B91-AA9B-FC21001C50A4}">
      <dgm:prSet/>
      <dgm:spPr/>
      <dgm:t>
        <a:bodyPr/>
        <a:lstStyle/>
        <a:p>
          <a:endParaRPr lang="en-US"/>
        </a:p>
      </dgm:t>
    </dgm:pt>
    <dgm:pt modelId="{BF38858D-232F-49D7-9FE5-FDD819D4650B}" type="sibTrans" cxnId="{AE43831D-B9F2-4B91-AA9B-FC21001C50A4}">
      <dgm:prSet/>
      <dgm:spPr/>
      <dgm:t>
        <a:bodyPr/>
        <a:lstStyle/>
        <a:p>
          <a:endParaRPr lang="en-US"/>
        </a:p>
      </dgm:t>
    </dgm:pt>
    <dgm:pt modelId="{1B53E2FC-CF3E-44C0-A4B0-CA1EEC288727}" type="pres">
      <dgm:prSet presAssocID="{9F4184BA-28E5-4D70-B9D5-A0772CEA4E4C}" presName="root" presStyleCnt="0">
        <dgm:presLayoutVars>
          <dgm:dir/>
          <dgm:resizeHandles val="exact"/>
        </dgm:presLayoutVars>
      </dgm:prSet>
      <dgm:spPr/>
    </dgm:pt>
    <dgm:pt modelId="{0D5AA9C6-9979-4D75-9F45-52BFEF503751}" type="pres">
      <dgm:prSet presAssocID="{BCDBC5B9-14E1-441E-9514-264989EFEB02}" presName="compNode" presStyleCnt="0"/>
      <dgm:spPr/>
    </dgm:pt>
    <dgm:pt modelId="{D1CC2676-2B3D-45A3-B13C-F52603FE35FE}" type="pres">
      <dgm:prSet presAssocID="{BCDBC5B9-14E1-441E-9514-264989EFEB02}" presName="bgRect" presStyleLbl="bgShp" presStyleIdx="0" presStyleCnt="4"/>
      <dgm:spPr/>
    </dgm:pt>
    <dgm:pt modelId="{B349D6E1-3D94-4D5D-A811-67641F8A7E40}" type="pres">
      <dgm:prSet presAssocID="{BCDBC5B9-14E1-441E-9514-264989EFEB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117B94E-BB09-499E-B995-D81A9B7844C8}" type="pres">
      <dgm:prSet presAssocID="{BCDBC5B9-14E1-441E-9514-264989EFEB02}" presName="spaceRect" presStyleCnt="0"/>
      <dgm:spPr/>
    </dgm:pt>
    <dgm:pt modelId="{1E89600C-516B-4506-91D5-143C34796D4A}" type="pres">
      <dgm:prSet presAssocID="{BCDBC5B9-14E1-441E-9514-264989EFEB02}" presName="parTx" presStyleLbl="revTx" presStyleIdx="0" presStyleCnt="4">
        <dgm:presLayoutVars>
          <dgm:chMax val="0"/>
          <dgm:chPref val="0"/>
        </dgm:presLayoutVars>
      </dgm:prSet>
      <dgm:spPr/>
    </dgm:pt>
    <dgm:pt modelId="{056B4301-F0FD-4A77-B340-F3A77CEB21AB}" type="pres">
      <dgm:prSet presAssocID="{786F8EBF-06E0-45B7-9B24-04252CCE6F4C}" presName="sibTrans" presStyleCnt="0"/>
      <dgm:spPr/>
    </dgm:pt>
    <dgm:pt modelId="{EA56012D-186E-4B6B-8A98-9BC5D2A5DCB3}" type="pres">
      <dgm:prSet presAssocID="{1AA7ED7E-977D-4D94-8873-29F379DFB448}" presName="compNode" presStyleCnt="0"/>
      <dgm:spPr/>
    </dgm:pt>
    <dgm:pt modelId="{CDAE246D-418E-410A-8E55-99F2086D07E0}" type="pres">
      <dgm:prSet presAssocID="{1AA7ED7E-977D-4D94-8873-29F379DFB448}" presName="bgRect" presStyleLbl="bgShp" presStyleIdx="1" presStyleCnt="4"/>
      <dgm:spPr/>
    </dgm:pt>
    <dgm:pt modelId="{1D28206D-D0E5-4FCC-BFB2-13F1C7EC9B9A}" type="pres">
      <dgm:prSet presAssocID="{1AA7ED7E-977D-4D94-8873-29F379DFB4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51FF12F-CE94-490F-BEFF-E05490D05E80}" type="pres">
      <dgm:prSet presAssocID="{1AA7ED7E-977D-4D94-8873-29F379DFB448}" presName="spaceRect" presStyleCnt="0"/>
      <dgm:spPr/>
    </dgm:pt>
    <dgm:pt modelId="{4868635A-09B8-4AF2-BE75-4F06CEAC31A9}" type="pres">
      <dgm:prSet presAssocID="{1AA7ED7E-977D-4D94-8873-29F379DFB448}" presName="parTx" presStyleLbl="revTx" presStyleIdx="1" presStyleCnt="4">
        <dgm:presLayoutVars>
          <dgm:chMax val="0"/>
          <dgm:chPref val="0"/>
        </dgm:presLayoutVars>
      </dgm:prSet>
      <dgm:spPr/>
    </dgm:pt>
    <dgm:pt modelId="{D4649649-7291-4D8D-9AE0-4AA505A736BE}" type="pres">
      <dgm:prSet presAssocID="{25D2F60A-DA1E-4727-9230-DF851AECA270}" presName="sibTrans" presStyleCnt="0"/>
      <dgm:spPr/>
    </dgm:pt>
    <dgm:pt modelId="{5C29C2B3-0E0C-4A36-85F3-25A682EFBD0B}" type="pres">
      <dgm:prSet presAssocID="{FF133057-D2E5-4158-A3E2-242983EBFDDB}" presName="compNode" presStyleCnt="0"/>
      <dgm:spPr/>
    </dgm:pt>
    <dgm:pt modelId="{07CC5002-96FE-4DF2-8C46-EF2820F0D9F8}" type="pres">
      <dgm:prSet presAssocID="{FF133057-D2E5-4158-A3E2-242983EBFDDB}" presName="bgRect" presStyleLbl="bgShp" presStyleIdx="2" presStyleCnt="4"/>
      <dgm:spPr/>
    </dgm:pt>
    <dgm:pt modelId="{71CCB079-C294-40F7-92F8-2452D8821004}" type="pres">
      <dgm:prSet presAssocID="{FF133057-D2E5-4158-A3E2-242983EBFD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0"/>
        </a:ext>
      </dgm:extLst>
    </dgm:pt>
    <dgm:pt modelId="{C5170454-77FB-48AA-9B3E-FC242FA6E02D}" type="pres">
      <dgm:prSet presAssocID="{FF133057-D2E5-4158-A3E2-242983EBFDDB}" presName="spaceRect" presStyleCnt="0"/>
      <dgm:spPr/>
    </dgm:pt>
    <dgm:pt modelId="{32E2E5B9-9927-4925-B330-8F82035A6F9B}" type="pres">
      <dgm:prSet presAssocID="{FF133057-D2E5-4158-A3E2-242983EBFDDB}" presName="parTx" presStyleLbl="revTx" presStyleIdx="2" presStyleCnt="4">
        <dgm:presLayoutVars>
          <dgm:chMax val="0"/>
          <dgm:chPref val="0"/>
        </dgm:presLayoutVars>
      </dgm:prSet>
      <dgm:spPr/>
    </dgm:pt>
    <dgm:pt modelId="{071057CA-FFF0-42AA-B960-BC26CF08A78E}" type="pres">
      <dgm:prSet presAssocID="{62F38413-CD85-4717-9ABC-0E72E9D18944}" presName="sibTrans" presStyleCnt="0"/>
      <dgm:spPr/>
    </dgm:pt>
    <dgm:pt modelId="{56691AF7-D02E-4CB4-8BBE-5AEFC474A495}" type="pres">
      <dgm:prSet presAssocID="{756872A1-2436-4302-961F-6D87B43CD2D0}" presName="compNode" presStyleCnt="0"/>
      <dgm:spPr/>
    </dgm:pt>
    <dgm:pt modelId="{9940F5DE-AD44-4E7D-8264-BE96E3A034FB}" type="pres">
      <dgm:prSet presAssocID="{756872A1-2436-4302-961F-6D87B43CD2D0}" presName="bgRect" presStyleLbl="bgShp" presStyleIdx="3" presStyleCnt="4"/>
      <dgm:spPr/>
    </dgm:pt>
    <dgm:pt modelId="{80FB0ABF-B749-4928-939D-35B6B033F79A}" type="pres">
      <dgm:prSet presAssocID="{756872A1-2436-4302-961F-6D87B43CD2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208A49B5-6BA0-4AAA-984D-C5E1B8ABDB30}" type="pres">
      <dgm:prSet presAssocID="{756872A1-2436-4302-961F-6D87B43CD2D0}" presName="spaceRect" presStyleCnt="0"/>
      <dgm:spPr/>
    </dgm:pt>
    <dgm:pt modelId="{703C07A1-189C-481C-BC46-C113E712A259}" type="pres">
      <dgm:prSet presAssocID="{756872A1-2436-4302-961F-6D87B43CD2D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2C0E03-0D3C-4B62-A690-59C311AB3B48}" srcId="{9F4184BA-28E5-4D70-B9D5-A0772CEA4E4C}" destId="{1AA7ED7E-977D-4D94-8873-29F379DFB448}" srcOrd="1" destOrd="0" parTransId="{374D2501-F4AD-4020-A37D-05C30478112C}" sibTransId="{25D2F60A-DA1E-4727-9230-DF851AECA270}"/>
    <dgm:cxn modelId="{AE43831D-B9F2-4B91-AA9B-FC21001C50A4}" srcId="{9F4184BA-28E5-4D70-B9D5-A0772CEA4E4C}" destId="{756872A1-2436-4302-961F-6D87B43CD2D0}" srcOrd="3" destOrd="0" parTransId="{7326F9F9-A2B7-414D-8915-CFE172C18879}" sibTransId="{BF38858D-232F-49D7-9FE5-FDD819D4650B}"/>
    <dgm:cxn modelId="{7CCF0028-3950-4719-9667-146A5B3B047A}" srcId="{9F4184BA-28E5-4D70-B9D5-A0772CEA4E4C}" destId="{FF133057-D2E5-4158-A3E2-242983EBFDDB}" srcOrd="2" destOrd="0" parTransId="{84CAC3D7-860C-40ED-917B-CC73AB9E1042}" sibTransId="{62F38413-CD85-4717-9ABC-0E72E9D18944}"/>
    <dgm:cxn modelId="{ED6E0B3F-C2C1-40F4-BC31-FC3DC4E47BD3}" type="presOf" srcId="{FF133057-D2E5-4158-A3E2-242983EBFDDB}" destId="{32E2E5B9-9927-4925-B330-8F82035A6F9B}" srcOrd="0" destOrd="0" presId="urn:microsoft.com/office/officeart/2018/2/layout/IconVerticalSolidList"/>
    <dgm:cxn modelId="{16F62F5C-295B-4CE0-ABC5-D101D1CAD28E}" type="presOf" srcId="{756872A1-2436-4302-961F-6D87B43CD2D0}" destId="{703C07A1-189C-481C-BC46-C113E712A259}" srcOrd="0" destOrd="0" presId="urn:microsoft.com/office/officeart/2018/2/layout/IconVerticalSolidList"/>
    <dgm:cxn modelId="{64B18D6D-DB87-498D-A497-6DF7F853C995}" type="presOf" srcId="{9F4184BA-28E5-4D70-B9D5-A0772CEA4E4C}" destId="{1B53E2FC-CF3E-44C0-A4B0-CA1EEC288727}" srcOrd="0" destOrd="0" presId="urn:microsoft.com/office/officeart/2018/2/layout/IconVerticalSolidList"/>
    <dgm:cxn modelId="{65E13A80-690A-460B-8BC1-F9DF93593E3F}" type="presOf" srcId="{1AA7ED7E-977D-4D94-8873-29F379DFB448}" destId="{4868635A-09B8-4AF2-BE75-4F06CEAC31A9}" srcOrd="0" destOrd="0" presId="urn:microsoft.com/office/officeart/2018/2/layout/IconVerticalSolidList"/>
    <dgm:cxn modelId="{4C98DDAF-7F95-4714-9981-8C28A1D3A745}" srcId="{9F4184BA-28E5-4D70-B9D5-A0772CEA4E4C}" destId="{BCDBC5B9-14E1-441E-9514-264989EFEB02}" srcOrd="0" destOrd="0" parTransId="{D50D25ED-3033-474E-B471-86B3CCB4E64C}" sibTransId="{786F8EBF-06E0-45B7-9B24-04252CCE6F4C}"/>
    <dgm:cxn modelId="{2FDD14CC-23C8-4546-8F76-141123B32F4F}" type="presOf" srcId="{BCDBC5B9-14E1-441E-9514-264989EFEB02}" destId="{1E89600C-516B-4506-91D5-143C34796D4A}" srcOrd="0" destOrd="0" presId="urn:microsoft.com/office/officeart/2018/2/layout/IconVerticalSolidList"/>
    <dgm:cxn modelId="{5EC296AE-2C01-4711-BF20-A223BED4D03E}" type="presParOf" srcId="{1B53E2FC-CF3E-44C0-A4B0-CA1EEC288727}" destId="{0D5AA9C6-9979-4D75-9F45-52BFEF503751}" srcOrd="0" destOrd="0" presId="urn:microsoft.com/office/officeart/2018/2/layout/IconVerticalSolidList"/>
    <dgm:cxn modelId="{AF1C58D5-349A-472F-9681-5BF5325DB0FC}" type="presParOf" srcId="{0D5AA9C6-9979-4D75-9F45-52BFEF503751}" destId="{D1CC2676-2B3D-45A3-B13C-F52603FE35FE}" srcOrd="0" destOrd="0" presId="urn:microsoft.com/office/officeart/2018/2/layout/IconVerticalSolidList"/>
    <dgm:cxn modelId="{39CFE088-3A72-4CC3-A179-58FEC9D820F3}" type="presParOf" srcId="{0D5AA9C6-9979-4D75-9F45-52BFEF503751}" destId="{B349D6E1-3D94-4D5D-A811-67641F8A7E40}" srcOrd="1" destOrd="0" presId="urn:microsoft.com/office/officeart/2018/2/layout/IconVerticalSolidList"/>
    <dgm:cxn modelId="{28BD1276-7C50-4AA0-8F3D-F16EA7DA8628}" type="presParOf" srcId="{0D5AA9C6-9979-4D75-9F45-52BFEF503751}" destId="{5117B94E-BB09-499E-B995-D81A9B7844C8}" srcOrd="2" destOrd="0" presId="urn:microsoft.com/office/officeart/2018/2/layout/IconVerticalSolidList"/>
    <dgm:cxn modelId="{12F24FD2-C721-4C6D-B197-D143475FF214}" type="presParOf" srcId="{0D5AA9C6-9979-4D75-9F45-52BFEF503751}" destId="{1E89600C-516B-4506-91D5-143C34796D4A}" srcOrd="3" destOrd="0" presId="urn:microsoft.com/office/officeart/2018/2/layout/IconVerticalSolidList"/>
    <dgm:cxn modelId="{4393A6CE-1B73-44AE-9ADF-EF18AA919E8D}" type="presParOf" srcId="{1B53E2FC-CF3E-44C0-A4B0-CA1EEC288727}" destId="{056B4301-F0FD-4A77-B340-F3A77CEB21AB}" srcOrd="1" destOrd="0" presId="urn:microsoft.com/office/officeart/2018/2/layout/IconVerticalSolidList"/>
    <dgm:cxn modelId="{0BDA7017-F13B-48B6-905A-C3510B438CBF}" type="presParOf" srcId="{1B53E2FC-CF3E-44C0-A4B0-CA1EEC288727}" destId="{EA56012D-186E-4B6B-8A98-9BC5D2A5DCB3}" srcOrd="2" destOrd="0" presId="urn:microsoft.com/office/officeart/2018/2/layout/IconVerticalSolidList"/>
    <dgm:cxn modelId="{9C17B647-679A-4E72-A3BE-8C35DE7E631A}" type="presParOf" srcId="{EA56012D-186E-4B6B-8A98-9BC5D2A5DCB3}" destId="{CDAE246D-418E-410A-8E55-99F2086D07E0}" srcOrd="0" destOrd="0" presId="urn:microsoft.com/office/officeart/2018/2/layout/IconVerticalSolidList"/>
    <dgm:cxn modelId="{64D8718D-EB85-4E0C-BF01-79F13FA5FC7D}" type="presParOf" srcId="{EA56012D-186E-4B6B-8A98-9BC5D2A5DCB3}" destId="{1D28206D-D0E5-4FCC-BFB2-13F1C7EC9B9A}" srcOrd="1" destOrd="0" presId="urn:microsoft.com/office/officeart/2018/2/layout/IconVerticalSolidList"/>
    <dgm:cxn modelId="{7439490A-108F-4190-B13F-857AC528460F}" type="presParOf" srcId="{EA56012D-186E-4B6B-8A98-9BC5D2A5DCB3}" destId="{C51FF12F-CE94-490F-BEFF-E05490D05E80}" srcOrd="2" destOrd="0" presId="urn:microsoft.com/office/officeart/2018/2/layout/IconVerticalSolidList"/>
    <dgm:cxn modelId="{FA742313-A1B9-4E73-91D5-EC33DD182C06}" type="presParOf" srcId="{EA56012D-186E-4B6B-8A98-9BC5D2A5DCB3}" destId="{4868635A-09B8-4AF2-BE75-4F06CEAC31A9}" srcOrd="3" destOrd="0" presId="urn:microsoft.com/office/officeart/2018/2/layout/IconVerticalSolidList"/>
    <dgm:cxn modelId="{9C1B7AB0-55C7-40E1-8E02-798EA2A7B1C2}" type="presParOf" srcId="{1B53E2FC-CF3E-44C0-A4B0-CA1EEC288727}" destId="{D4649649-7291-4D8D-9AE0-4AA505A736BE}" srcOrd="3" destOrd="0" presId="urn:microsoft.com/office/officeart/2018/2/layout/IconVerticalSolidList"/>
    <dgm:cxn modelId="{3C71C1C0-7FBC-4D0E-9C78-BDBDE88D3FCF}" type="presParOf" srcId="{1B53E2FC-CF3E-44C0-A4B0-CA1EEC288727}" destId="{5C29C2B3-0E0C-4A36-85F3-25A682EFBD0B}" srcOrd="4" destOrd="0" presId="urn:microsoft.com/office/officeart/2018/2/layout/IconVerticalSolidList"/>
    <dgm:cxn modelId="{2B687C3D-FDE3-4ED1-BB99-1E69AA01EA1A}" type="presParOf" srcId="{5C29C2B3-0E0C-4A36-85F3-25A682EFBD0B}" destId="{07CC5002-96FE-4DF2-8C46-EF2820F0D9F8}" srcOrd="0" destOrd="0" presId="urn:microsoft.com/office/officeart/2018/2/layout/IconVerticalSolidList"/>
    <dgm:cxn modelId="{1FCA4BB3-7A02-48BB-82F6-1C1C64F049EB}" type="presParOf" srcId="{5C29C2B3-0E0C-4A36-85F3-25A682EFBD0B}" destId="{71CCB079-C294-40F7-92F8-2452D8821004}" srcOrd="1" destOrd="0" presId="urn:microsoft.com/office/officeart/2018/2/layout/IconVerticalSolidList"/>
    <dgm:cxn modelId="{79F684CB-0769-4C00-A2FD-F47741773B0B}" type="presParOf" srcId="{5C29C2B3-0E0C-4A36-85F3-25A682EFBD0B}" destId="{C5170454-77FB-48AA-9B3E-FC242FA6E02D}" srcOrd="2" destOrd="0" presId="urn:microsoft.com/office/officeart/2018/2/layout/IconVerticalSolidList"/>
    <dgm:cxn modelId="{287EA863-03D9-476B-B834-501EE33ADAC6}" type="presParOf" srcId="{5C29C2B3-0E0C-4A36-85F3-25A682EFBD0B}" destId="{32E2E5B9-9927-4925-B330-8F82035A6F9B}" srcOrd="3" destOrd="0" presId="urn:microsoft.com/office/officeart/2018/2/layout/IconVerticalSolidList"/>
    <dgm:cxn modelId="{22EE64BC-878E-4DD5-8ECF-8D7A6AFA19AE}" type="presParOf" srcId="{1B53E2FC-CF3E-44C0-A4B0-CA1EEC288727}" destId="{071057CA-FFF0-42AA-B960-BC26CF08A78E}" srcOrd="5" destOrd="0" presId="urn:microsoft.com/office/officeart/2018/2/layout/IconVerticalSolidList"/>
    <dgm:cxn modelId="{97087314-F932-4B44-8F69-87DBF91D7716}" type="presParOf" srcId="{1B53E2FC-CF3E-44C0-A4B0-CA1EEC288727}" destId="{56691AF7-D02E-4CB4-8BBE-5AEFC474A495}" srcOrd="6" destOrd="0" presId="urn:microsoft.com/office/officeart/2018/2/layout/IconVerticalSolidList"/>
    <dgm:cxn modelId="{BE3E1238-5384-48F2-B394-63EDFFA012C7}" type="presParOf" srcId="{56691AF7-D02E-4CB4-8BBE-5AEFC474A495}" destId="{9940F5DE-AD44-4E7D-8264-BE96E3A034FB}" srcOrd="0" destOrd="0" presId="urn:microsoft.com/office/officeart/2018/2/layout/IconVerticalSolidList"/>
    <dgm:cxn modelId="{A6AA9244-07FD-4980-B68F-C09AF75C49F2}" type="presParOf" srcId="{56691AF7-D02E-4CB4-8BBE-5AEFC474A495}" destId="{80FB0ABF-B749-4928-939D-35B6B033F79A}" srcOrd="1" destOrd="0" presId="urn:microsoft.com/office/officeart/2018/2/layout/IconVerticalSolidList"/>
    <dgm:cxn modelId="{78AD0B8C-AA26-4068-95B8-8F154ED22432}" type="presParOf" srcId="{56691AF7-D02E-4CB4-8BBE-5AEFC474A495}" destId="{208A49B5-6BA0-4AAA-984D-C5E1B8ABDB30}" srcOrd="2" destOrd="0" presId="urn:microsoft.com/office/officeart/2018/2/layout/IconVerticalSolidList"/>
    <dgm:cxn modelId="{2A265FA0-9847-4559-BDBA-2B0F4B77CF0A}" type="presParOf" srcId="{56691AF7-D02E-4CB4-8BBE-5AEFC474A495}" destId="{703C07A1-189C-481C-BC46-C113E712A2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0C31E-ACEB-4666-9A6E-0D8A05C5301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5C6A30-2545-44EE-9C98-FDC5C9A31FC1}">
      <dgm:prSet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rgbClr val="C00000"/>
              </a:solidFill>
            </a:rPr>
            <a:t>cost of a tour </a:t>
          </a:r>
          <a:r>
            <a:rPr lang="en-US" dirty="0"/>
            <a:t>=</a:t>
          </a:r>
          <a:r>
            <a:rPr lang="en-US" dirty="0">
              <a:solidFill>
                <a:srgbClr val="C00000"/>
              </a:solidFill>
            </a:rPr>
            <a:t>sum </a:t>
          </a:r>
          <a:r>
            <a:rPr lang="en-US" dirty="0"/>
            <a:t>of the cost of the edges on the tour.</a:t>
          </a:r>
        </a:p>
      </dgm:t>
    </dgm:pt>
    <dgm:pt modelId="{B4F07A0F-11DB-4589-960A-CB41A0F47335}" type="parTrans" cxnId="{8ABA5BD7-5BA4-4B6F-95E4-8F319B5F0B4B}">
      <dgm:prSet/>
      <dgm:spPr/>
      <dgm:t>
        <a:bodyPr/>
        <a:lstStyle/>
        <a:p>
          <a:endParaRPr lang="en-US"/>
        </a:p>
      </dgm:t>
    </dgm:pt>
    <dgm:pt modelId="{8A105B1F-C9FE-42F4-9715-4D149B74E195}" type="sibTrans" cxnId="{8ABA5BD7-5BA4-4B6F-95E4-8F319B5F0B4B}">
      <dgm:prSet/>
      <dgm:spPr/>
      <dgm:t>
        <a:bodyPr/>
        <a:lstStyle/>
        <a:p>
          <a:endParaRPr lang="en-US"/>
        </a:p>
      </dgm:t>
    </dgm:pt>
    <dgm:pt modelId="{C807C5DB-C0BE-4144-9FF1-252F0DFCE42C}">
      <dgm:prSet/>
      <dgm:spPr/>
      <dgm:t>
        <a:bodyPr/>
        <a:lstStyle/>
        <a:p>
          <a:r>
            <a:rPr lang="en-US" dirty="0"/>
            <a:t>The traveling salesperson problem is to </a:t>
          </a:r>
          <a:r>
            <a:rPr lang="en-US" dirty="0">
              <a:solidFill>
                <a:srgbClr val="C00000"/>
              </a:solidFill>
            </a:rPr>
            <a:t>find a tour of minimum cost</a:t>
          </a:r>
          <a:r>
            <a:rPr lang="en-US" dirty="0"/>
            <a:t>.</a:t>
          </a:r>
        </a:p>
      </dgm:t>
    </dgm:pt>
    <dgm:pt modelId="{74DAED98-1370-4D01-A945-32BDBF043181}" type="parTrans" cxnId="{95AE7E02-F1D0-4F55-8041-B0540051906B}">
      <dgm:prSet/>
      <dgm:spPr/>
      <dgm:t>
        <a:bodyPr/>
        <a:lstStyle/>
        <a:p>
          <a:endParaRPr lang="en-US"/>
        </a:p>
      </dgm:t>
    </dgm:pt>
    <dgm:pt modelId="{D71D4C72-BD53-4E9E-8251-CC4028825049}" type="sibTrans" cxnId="{95AE7E02-F1D0-4F55-8041-B0540051906B}">
      <dgm:prSet/>
      <dgm:spPr/>
      <dgm:t>
        <a:bodyPr/>
        <a:lstStyle/>
        <a:p>
          <a:endParaRPr lang="en-US"/>
        </a:p>
      </dgm:t>
    </dgm:pt>
    <dgm:pt modelId="{2FB64465-E5C7-4A78-9CB5-B27C08463CB7}">
      <dgm:prSet/>
      <dgm:spPr/>
      <dgm:t>
        <a:bodyPr/>
        <a:lstStyle/>
        <a:p>
          <a:r>
            <a:rPr lang="en-US" dirty="0"/>
            <a:t>TSP has </a:t>
          </a:r>
          <a:r>
            <a:rPr lang="en-US" dirty="0">
              <a:solidFill>
                <a:srgbClr val="C00000"/>
              </a:solidFill>
            </a:rPr>
            <a:t>variety of applications </a:t>
          </a:r>
          <a:r>
            <a:rPr lang="en-US" dirty="0"/>
            <a:t>in variety of situations</a:t>
          </a:r>
        </a:p>
      </dgm:t>
    </dgm:pt>
    <dgm:pt modelId="{734D4DFB-410A-4FB3-A627-B5C39605412C}" type="parTrans" cxnId="{E836A04B-B35A-4442-95A3-6165F5321481}">
      <dgm:prSet/>
      <dgm:spPr/>
      <dgm:t>
        <a:bodyPr/>
        <a:lstStyle/>
        <a:p>
          <a:endParaRPr lang="en-US"/>
        </a:p>
      </dgm:t>
    </dgm:pt>
    <dgm:pt modelId="{16100457-02CA-4AB3-B93C-1AA63952C45B}" type="sibTrans" cxnId="{E836A04B-B35A-4442-95A3-6165F5321481}">
      <dgm:prSet/>
      <dgm:spPr/>
      <dgm:t>
        <a:bodyPr/>
        <a:lstStyle/>
        <a:p>
          <a:endParaRPr lang="en-US"/>
        </a:p>
      </dgm:t>
    </dgm:pt>
    <dgm:pt modelId="{8AA7E446-A7AB-4B9B-9684-2E3E13719B4A}" type="pres">
      <dgm:prSet presAssocID="{3940C31E-ACEB-4666-9A6E-0D8A05C5301E}" presName="linear" presStyleCnt="0">
        <dgm:presLayoutVars>
          <dgm:animLvl val="lvl"/>
          <dgm:resizeHandles val="exact"/>
        </dgm:presLayoutVars>
      </dgm:prSet>
      <dgm:spPr/>
    </dgm:pt>
    <dgm:pt modelId="{2A1DC383-848D-4452-AA1C-37DAA7D03C47}" type="pres">
      <dgm:prSet presAssocID="{2C5C6A30-2545-44EE-9C98-FDC5C9A31F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5E0FF7-F28E-4F1D-BACE-433C57AAAE33}" type="pres">
      <dgm:prSet presAssocID="{8A105B1F-C9FE-42F4-9715-4D149B74E195}" presName="spacer" presStyleCnt="0"/>
      <dgm:spPr/>
    </dgm:pt>
    <dgm:pt modelId="{88DF71F5-1A1A-4579-BB61-97CFE637508A}" type="pres">
      <dgm:prSet presAssocID="{C807C5DB-C0BE-4144-9FF1-252F0DFCE4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C24A39-ED6C-4E69-AB0B-259144FF35A6}" type="pres">
      <dgm:prSet presAssocID="{D71D4C72-BD53-4E9E-8251-CC4028825049}" presName="spacer" presStyleCnt="0"/>
      <dgm:spPr/>
    </dgm:pt>
    <dgm:pt modelId="{7794C575-594B-423C-9D47-A4EF99F24F7E}" type="pres">
      <dgm:prSet presAssocID="{2FB64465-E5C7-4A78-9CB5-B27C08463C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AE7E02-F1D0-4F55-8041-B0540051906B}" srcId="{3940C31E-ACEB-4666-9A6E-0D8A05C5301E}" destId="{C807C5DB-C0BE-4144-9FF1-252F0DFCE42C}" srcOrd="1" destOrd="0" parTransId="{74DAED98-1370-4D01-A945-32BDBF043181}" sibTransId="{D71D4C72-BD53-4E9E-8251-CC4028825049}"/>
    <dgm:cxn modelId="{72C1E030-C310-417E-8A1B-14C3F81C2D00}" type="presOf" srcId="{C807C5DB-C0BE-4144-9FF1-252F0DFCE42C}" destId="{88DF71F5-1A1A-4579-BB61-97CFE637508A}" srcOrd="0" destOrd="0" presId="urn:microsoft.com/office/officeart/2005/8/layout/vList2"/>
    <dgm:cxn modelId="{F03ACB5E-F7B4-4464-B032-4D09BAA4803D}" type="presOf" srcId="{2FB64465-E5C7-4A78-9CB5-B27C08463CB7}" destId="{7794C575-594B-423C-9D47-A4EF99F24F7E}" srcOrd="0" destOrd="0" presId="urn:microsoft.com/office/officeart/2005/8/layout/vList2"/>
    <dgm:cxn modelId="{E836A04B-B35A-4442-95A3-6165F5321481}" srcId="{3940C31E-ACEB-4666-9A6E-0D8A05C5301E}" destId="{2FB64465-E5C7-4A78-9CB5-B27C08463CB7}" srcOrd="2" destOrd="0" parTransId="{734D4DFB-410A-4FB3-A627-B5C39605412C}" sibTransId="{16100457-02CA-4AB3-B93C-1AA63952C45B}"/>
    <dgm:cxn modelId="{4B492459-F9AF-4C8E-B812-E8039D19662A}" type="presOf" srcId="{3940C31E-ACEB-4666-9A6E-0D8A05C5301E}" destId="{8AA7E446-A7AB-4B9B-9684-2E3E13719B4A}" srcOrd="0" destOrd="0" presId="urn:microsoft.com/office/officeart/2005/8/layout/vList2"/>
    <dgm:cxn modelId="{0232F2D0-2170-43DB-80B9-D544064C530B}" type="presOf" srcId="{2C5C6A30-2545-44EE-9C98-FDC5C9A31FC1}" destId="{2A1DC383-848D-4452-AA1C-37DAA7D03C47}" srcOrd="0" destOrd="0" presId="urn:microsoft.com/office/officeart/2005/8/layout/vList2"/>
    <dgm:cxn modelId="{8ABA5BD7-5BA4-4B6F-95E4-8F319B5F0B4B}" srcId="{3940C31E-ACEB-4666-9A6E-0D8A05C5301E}" destId="{2C5C6A30-2545-44EE-9C98-FDC5C9A31FC1}" srcOrd="0" destOrd="0" parTransId="{B4F07A0F-11DB-4589-960A-CB41A0F47335}" sibTransId="{8A105B1F-C9FE-42F4-9715-4D149B74E195}"/>
    <dgm:cxn modelId="{6C2E9B25-C62B-4F25-82AA-4A9B52E3B499}" type="presParOf" srcId="{8AA7E446-A7AB-4B9B-9684-2E3E13719B4A}" destId="{2A1DC383-848D-4452-AA1C-37DAA7D03C47}" srcOrd="0" destOrd="0" presId="urn:microsoft.com/office/officeart/2005/8/layout/vList2"/>
    <dgm:cxn modelId="{CFEF0711-7CBD-4C54-B7E8-50D52B83AC7C}" type="presParOf" srcId="{8AA7E446-A7AB-4B9B-9684-2E3E13719B4A}" destId="{6D5E0FF7-F28E-4F1D-BACE-433C57AAAE33}" srcOrd="1" destOrd="0" presId="urn:microsoft.com/office/officeart/2005/8/layout/vList2"/>
    <dgm:cxn modelId="{A643D86F-7FE6-454A-9F8A-3304384D4305}" type="presParOf" srcId="{8AA7E446-A7AB-4B9B-9684-2E3E13719B4A}" destId="{88DF71F5-1A1A-4579-BB61-97CFE637508A}" srcOrd="2" destOrd="0" presId="urn:microsoft.com/office/officeart/2005/8/layout/vList2"/>
    <dgm:cxn modelId="{D2BD03F0-2505-4278-8F73-900AB721AB69}" type="presParOf" srcId="{8AA7E446-A7AB-4B9B-9684-2E3E13719B4A}" destId="{29C24A39-ED6C-4E69-AB0B-259144FF35A6}" srcOrd="3" destOrd="0" presId="urn:microsoft.com/office/officeart/2005/8/layout/vList2"/>
    <dgm:cxn modelId="{7E70A283-4EFA-4C35-B393-869712C1845A}" type="presParOf" srcId="{8AA7E446-A7AB-4B9B-9684-2E3E13719B4A}" destId="{7794C575-594B-423C-9D47-A4EF99F24F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A57B41-7E4D-42DB-8961-C2358CE8E5C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E40825-8441-4EDD-B540-85F8483E1E02}">
      <dgm:prSet custT="1"/>
      <dgm:spPr/>
      <dgm:t>
        <a:bodyPr/>
        <a:lstStyle/>
        <a:p>
          <a:r>
            <a:rPr lang="en-US" sz="2800" dirty="0">
              <a:solidFill>
                <a:srgbClr val="C00000"/>
              </a:solidFill>
            </a:rPr>
            <a:t>Let </a:t>
          </a:r>
          <a:r>
            <a:rPr lang="en-US" sz="2800" i="1" dirty="0">
              <a:solidFill>
                <a:srgbClr val="C00000"/>
              </a:solidFill>
            </a:rPr>
            <a:t>g(</a:t>
          </a:r>
          <a:r>
            <a:rPr lang="en-US" sz="2800" i="1" dirty="0" err="1">
              <a:solidFill>
                <a:srgbClr val="C00000"/>
              </a:solidFill>
            </a:rPr>
            <a:t>i</a:t>
          </a:r>
          <a:r>
            <a:rPr lang="en-US" sz="2800" i="1" dirty="0">
              <a:solidFill>
                <a:srgbClr val="C00000"/>
              </a:solidFill>
            </a:rPr>
            <a:t>, S) </a:t>
          </a:r>
          <a:r>
            <a:rPr lang="en-US" sz="2800" dirty="0"/>
            <a:t>be the length of a shortest path starting at vertex </a:t>
          </a:r>
          <a:r>
            <a:rPr lang="en-US" sz="2800" dirty="0" err="1"/>
            <a:t>i</a:t>
          </a:r>
          <a:r>
            <a:rPr lang="en-US" sz="2800" dirty="0"/>
            <a:t>, going through all vertices in S, and terminating at vertex </a:t>
          </a:r>
          <a:r>
            <a:rPr lang="en-US" sz="2800" dirty="0" err="1"/>
            <a:t>i</a:t>
          </a:r>
          <a:r>
            <a:rPr lang="en-US" sz="2800" dirty="0"/>
            <a:t>. </a:t>
          </a:r>
        </a:p>
      </dgm:t>
    </dgm:pt>
    <dgm:pt modelId="{0BAC3926-0258-43CB-B0B3-4EB25B3030F3}" type="parTrans" cxnId="{BA7A7017-A473-44AE-8554-E5104C92A1D1}">
      <dgm:prSet/>
      <dgm:spPr/>
      <dgm:t>
        <a:bodyPr/>
        <a:lstStyle/>
        <a:p>
          <a:endParaRPr lang="en-US"/>
        </a:p>
      </dgm:t>
    </dgm:pt>
    <dgm:pt modelId="{0BD2B78F-8EFD-4EC4-A5B7-007777CDB5D9}" type="sibTrans" cxnId="{BA7A7017-A473-44AE-8554-E5104C92A1D1}">
      <dgm:prSet/>
      <dgm:spPr/>
      <dgm:t>
        <a:bodyPr/>
        <a:lstStyle/>
        <a:p>
          <a:endParaRPr lang="en-US"/>
        </a:p>
      </dgm:t>
    </dgm:pt>
    <dgm:pt modelId="{6B1DD052-9DF0-462B-98C8-166C21DF5481}">
      <dgm:prSet custT="1"/>
      <dgm:spPr/>
      <dgm:t>
        <a:bodyPr/>
        <a:lstStyle/>
        <a:p>
          <a:r>
            <a:rPr lang="en-US" sz="2800" dirty="0"/>
            <a:t>The function </a:t>
          </a:r>
          <a:r>
            <a:rPr lang="en-US" sz="2800" i="1" dirty="0"/>
            <a:t>g(1, V-{1}) </a:t>
          </a:r>
          <a:r>
            <a:rPr lang="en-US" sz="2800" dirty="0"/>
            <a:t>is the length of an optimal salesperson tour. </a:t>
          </a:r>
        </a:p>
      </dgm:t>
    </dgm:pt>
    <dgm:pt modelId="{93099B35-BCCA-4558-BA18-8950D39F7A4E}" type="parTrans" cxnId="{7F76B4A2-0CC8-4E26-933D-A82E9E8A3130}">
      <dgm:prSet/>
      <dgm:spPr/>
      <dgm:t>
        <a:bodyPr/>
        <a:lstStyle/>
        <a:p>
          <a:endParaRPr lang="en-US"/>
        </a:p>
      </dgm:t>
    </dgm:pt>
    <dgm:pt modelId="{7EC00CB2-4E72-4A53-9F47-2A86ADC1021B}" type="sibTrans" cxnId="{7F76B4A2-0CC8-4E26-933D-A82E9E8A3130}">
      <dgm:prSet/>
      <dgm:spPr/>
      <dgm:t>
        <a:bodyPr/>
        <a:lstStyle/>
        <a:p>
          <a:endParaRPr lang="en-US"/>
        </a:p>
      </dgm:t>
    </dgm:pt>
    <dgm:pt modelId="{E1A2CA8C-E791-4E00-8E03-34AC8A69A0AC}" type="pres">
      <dgm:prSet presAssocID="{B9A57B41-7E4D-42DB-8961-C2358CE8E5C6}" presName="linear" presStyleCnt="0">
        <dgm:presLayoutVars>
          <dgm:animLvl val="lvl"/>
          <dgm:resizeHandles val="exact"/>
        </dgm:presLayoutVars>
      </dgm:prSet>
      <dgm:spPr/>
    </dgm:pt>
    <dgm:pt modelId="{A8C91262-B4D2-4970-BDC4-0560E9C833E2}" type="pres">
      <dgm:prSet presAssocID="{4EE40825-8441-4EDD-B540-85F8483E1E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ACF5D04-EEAF-4D3F-8C67-A031B381684C}" type="pres">
      <dgm:prSet presAssocID="{0BD2B78F-8EFD-4EC4-A5B7-007777CDB5D9}" presName="spacer" presStyleCnt="0"/>
      <dgm:spPr/>
    </dgm:pt>
    <dgm:pt modelId="{50B0E776-53A8-42B6-812B-A36593404F6E}" type="pres">
      <dgm:prSet presAssocID="{6B1DD052-9DF0-462B-98C8-166C21DF548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C7DE305-B13E-432A-BBBA-F98848FEB022}" type="presOf" srcId="{B9A57B41-7E4D-42DB-8961-C2358CE8E5C6}" destId="{E1A2CA8C-E791-4E00-8E03-34AC8A69A0AC}" srcOrd="0" destOrd="0" presId="urn:microsoft.com/office/officeart/2005/8/layout/vList2"/>
    <dgm:cxn modelId="{BA7A7017-A473-44AE-8554-E5104C92A1D1}" srcId="{B9A57B41-7E4D-42DB-8961-C2358CE8E5C6}" destId="{4EE40825-8441-4EDD-B540-85F8483E1E02}" srcOrd="0" destOrd="0" parTransId="{0BAC3926-0258-43CB-B0B3-4EB25B3030F3}" sibTransId="{0BD2B78F-8EFD-4EC4-A5B7-007777CDB5D9}"/>
    <dgm:cxn modelId="{73DCA953-B52E-4B27-BAE8-D464A8CD3291}" type="presOf" srcId="{6B1DD052-9DF0-462B-98C8-166C21DF5481}" destId="{50B0E776-53A8-42B6-812B-A36593404F6E}" srcOrd="0" destOrd="0" presId="urn:microsoft.com/office/officeart/2005/8/layout/vList2"/>
    <dgm:cxn modelId="{7F76B4A2-0CC8-4E26-933D-A82E9E8A3130}" srcId="{B9A57B41-7E4D-42DB-8961-C2358CE8E5C6}" destId="{6B1DD052-9DF0-462B-98C8-166C21DF5481}" srcOrd="1" destOrd="0" parTransId="{93099B35-BCCA-4558-BA18-8950D39F7A4E}" sibTransId="{7EC00CB2-4E72-4A53-9F47-2A86ADC1021B}"/>
    <dgm:cxn modelId="{0267C1F3-8B97-4194-AB12-744848875247}" type="presOf" srcId="{4EE40825-8441-4EDD-B540-85F8483E1E02}" destId="{A8C91262-B4D2-4970-BDC4-0560E9C833E2}" srcOrd="0" destOrd="0" presId="urn:microsoft.com/office/officeart/2005/8/layout/vList2"/>
    <dgm:cxn modelId="{C09F6CAE-CFA8-4814-8D81-2838465C0F2E}" type="presParOf" srcId="{E1A2CA8C-E791-4E00-8E03-34AC8A69A0AC}" destId="{A8C91262-B4D2-4970-BDC4-0560E9C833E2}" srcOrd="0" destOrd="0" presId="urn:microsoft.com/office/officeart/2005/8/layout/vList2"/>
    <dgm:cxn modelId="{468D1819-E90B-4434-B140-FFBA2F9F2D13}" type="presParOf" srcId="{E1A2CA8C-E791-4E00-8E03-34AC8A69A0AC}" destId="{BACF5D04-EEAF-4D3F-8C67-A031B381684C}" srcOrd="1" destOrd="0" presId="urn:microsoft.com/office/officeart/2005/8/layout/vList2"/>
    <dgm:cxn modelId="{F5D3E02A-8897-474A-8D2C-2F942DB9AA8A}" type="presParOf" srcId="{E1A2CA8C-E791-4E00-8E03-34AC8A69A0AC}" destId="{50B0E776-53A8-42B6-812B-A36593404F6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0080A-AC00-4122-8E01-D1FEFE64386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8AFBEE-B5A0-49A6-A398-AEEAA09D5BE2}">
      <dgm:prSet custT="1"/>
      <dgm:spPr/>
      <dgm:t>
        <a:bodyPr/>
        <a:lstStyle/>
        <a:p>
          <a:r>
            <a:rPr lang="en-US" sz="2800" dirty="0"/>
            <a:t> g(</a:t>
          </a:r>
          <a:r>
            <a:rPr lang="en-US" sz="2800" dirty="0" err="1"/>
            <a:t>i</a:t>
          </a:r>
          <a:r>
            <a:rPr lang="en-US" sz="2800" dirty="0"/>
            <a:t>, ø) = c</a:t>
          </a:r>
          <a:r>
            <a:rPr lang="en-US" sz="2800" baseline="-25000" dirty="0"/>
            <a:t>i1</a:t>
          </a:r>
          <a:r>
            <a:rPr lang="en-US" sz="2800" dirty="0"/>
            <a:t>, 1&lt;=</a:t>
          </a:r>
          <a:r>
            <a:rPr lang="en-US" sz="2800" dirty="0" err="1"/>
            <a:t>i</a:t>
          </a:r>
          <a:r>
            <a:rPr lang="en-US" sz="2800" dirty="0"/>
            <a:t>&lt;=n. </a:t>
          </a:r>
        </a:p>
      </dgm:t>
    </dgm:pt>
    <dgm:pt modelId="{67F106C2-89C2-432B-8EB5-8F3541BCDE46}" type="parTrans" cxnId="{C0B6B6E5-4049-4491-96E2-0164EEC7B335}">
      <dgm:prSet/>
      <dgm:spPr/>
      <dgm:t>
        <a:bodyPr/>
        <a:lstStyle/>
        <a:p>
          <a:endParaRPr lang="en-US"/>
        </a:p>
      </dgm:t>
    </dgm:pt>
    <dgm:pt modelId="{D76C133A-B4D3-4EE6-A1B3-12491D0B5D67}" type="sibTrans" cxnId="{C0B6B6E5-4049-4491-96E2-0164EEC7B335}">
      <dgm:prSet/>
      <dgm:spPr/>
      <dgm:t>
        <a:bodyPr/>
        <a:lstStyle/>
        <a:p>
          <a:endParaRPr lang="en-US"/>
        </a:p>
      </dgm:t>
    </dgm:pt>
    <dgm:pt modelId="{31946297-F325-4D85-9918-EB0BE048AF9D}" type="pres">
      <dgm:prSet presAssocID="{DB60080A-AC00-4122-8E01-D1FEFE643860}" presName="linear" presStyleCnt="0">
        <dgm:presLayoutVars>
          <dgm:animLvl val="lvl"/>
          <dgm:resizeHandles val="exact"/>
        </dgm:presLayoutVars>
      </dgm:prSet>
      <dgm:spPr/>
    </dgm:pt>
    <dgm:pt modelId="{454C3D54-8AC5-4E1A-91D8-85FAF01E91A8}" type="pres">
      <dgm:prSet presAssocID="{DB8AFBEE-B5A0-49A6-A398-AEEAA09D5BE2}" presName="parentText" presStyleLbl="node1" presStyleIdx="0" presStyleCnt="1" custLinFactNeighborY="10299">
        <dgm:presLayoutVars>
          <dgm:chMax val="0"/>
          <dgm:bulletEnabled val="1"/>
        </dgm:presLayoutVars>
      </dgm:prSet>
      <dgm:spPr/>
    </dgm:pt>
  </dgm:ptLst>
  <dgm:cxnLst>
    <dgm:cxn modelId="{51ABF7B9-66DA-428E-8CFA-9E794E5E2F4B}" type="presOf" srcId="{DB60080A-AC00-4122-8E01-D1FEFE643860}" destId="{31946297-F325-4D85-9918-EB0BE048AF9D}" srcOrd="0" destOrd="0" presId="urn:microsoft.com/office/officeart/2005/8/layout/vList2"/>
    <dgm:cxn modelId="{C0B6B6E5-4049-4491-96E2-0164EEC7B335}" srcId="{DB60080A-AC00-4122-8E01-D1FEFE643860}" destId="{DB8AFBEE-B5A0-49A6-A398-AEEAA09D5BE2}" srcOrd="0" destOrd="0" parTransId="{67F106C2-89C2-432B-8EB5-8F3541BCDE46}" sibTransId="{D76C133A-B4D3-4EE6-A1B3-12491D0B5D67}"/>
    <dgm:cxn modelId="{A9E143FB-901A-4C7A-A0F6-D7B3EACB462E}" type="presOf" srcId="{DB8AFBEE-B5A0-49A6-A398-AEEAA09D5BE2}" destId="{454C3D54-8AC5-4E1A-91D8-85FAF01E91A8}" srcOrd="0" destOrd="0" presId="urn:microsoft.com/office/officeart/2005/8/layout/vList2"/>
    <dgm:cxn modelId="{85AFE1AD-826E-4A2A-BFFA-CD2F4E8AA64B}" type="presParOf" srcId="{31946297-F325-4D85-9918-EB0BE048AF9D}" destId="{454C3D54-8AC5-4E1A-91D8-85FAF01E91A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D2CA52-4291-4A50-AF14-47F90BEAAB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E59998-882B-474D-B7C4-EB3C7FE32808}">
      <dgm:prSet custT="1"/>
      <dgm:spPr/>
      <dgm:t>
        <a:bodyPr/>
        <a:lstStyle/>
        <a:p>
          <a:r>
            <a:rPr lang="en-US" sz="2400"/>
            <a:t>A tour to be a simple path that starts and end at vertex 1.</a:t>
          </a:r>
        </a:p>
      </dgm:t>
    </dgm:pt>
    <dgm:pt modelId="{A0E114A5-08CC-4111-9670-AE1116B68AA3}" type="parTrans" cxnId="{920DA8C8-5B46-4CDB-87C3-B1C6E5E416E3}">
      <dgm:prSet/>
      <dgm:spPr/>
      <dgm:t>
        <a:bodyPr/>
        <a:lstStyle/>
        <a:p>
          <a:endParaRPr lang="en-US" sz="2000"/>
        </a:p>
      </dgm:t>
    </dgm:pt>
    <dgm:pt modelId="{FC54432D-E39C-4944-AA67-0079EFC883D1}" type="sibTrans" cxnId="{920DA8C8-5B46-4CDB-87C3-B1C6E5E416E3}">
      <dgm:prSet/>
      <dgm:spPr/>
      <dgm:t>
        <a:bodyPr/>
        <a:lstStyle/>
        <a:p>
          <a:endParaRPr lang="en-US" sz="2000"/>
        </a:p>
      </dgm:t>
    </dgm:pt>
    <dgm:pt modelId="{05553D10-1565-4B5C-9F9D-7BCC45984D28}">
      <dgm:prSet custT="1"/>
      <dgm:spPr/>
      <dgm:t>
        <a:bodyPr/>
        <a:lstStyle/>
        <a:p>
          <a:r>
            <a:rPr lang="en-US" sz="2400"/>
            <a:t>every tour consist of an edge &lt;1, k&gt; for some </a:t>
          </a:r>
          <a:r>
            <a:rPr lang="en-US" sz="2400" i="1"/>
            <a:t>k </a:t>
          </a:r>
          <a:r>
            <a:rPr lang="ru-RU" sz="2400" i="1"/>
            <a:t>є</a:t>
          </a:r>
          <a:r>
            <a:rPr lang="en-US" sz="2400" i="1"/>
            <a:t> V – {1} </a:t>
          </a:r>
          <a:r>
            <a:rPr lang="en-US" sz="2400"/>
            <a:t>and a path from vertex k to vertex 1. </a:t>
          </a:r>
        </a:p>
      </dgm:t>
    </dgm:pt>
    <dgm:pt modelId="{EB170C50-74B6-47D4-8EBD-C3D7EA969F49}" type="parTrans" cxnId="{B6C39B60-9C64-464D-94E3-6F42BF5E88A5}">
      <dgm:prSet/>
      <dgm:spPr/>
      <dgm:t>
        <a:bodyPr/>
        <a:lstStyle/>
        <a:p>
          <a:endParaRPr lang="en-US" sz="2000"/>
        </a:p>
      </dgm:t>
    </dgm:pt>
    <dgm:pt modelId="{12D3AAF3-82A9-4F97-8BCE-A67FBC019329}" type="sibTrans" cxnId="{B6C39B60-9C64-464D-94E3-6F42BF5E88A5}">
      <dgm:prSet/>
      <dgm:spPr/>
      <dgm:t>
        <a:bodyPr/>
        <a:lstStyle/>
        <a:p>
          <a:endParaRPr lang="en-US" sz="2000"/>
        </a:p>
      </dgm:t>
    </dgm:pt>
    <dgm:pt modelId="{64F40EAE-4E65-462A-9CE2-65D7948C27E1}">
      <dgm:prSet custT="1"/>
      <dgm:spPr/>
      <dgm:t>
        <a:bodyPr/>
        <a:lstStyle/>
        <a:p>
          <a:r>
            <a:rPr lang="en-US" sz="2400"/>
            <a:t>The path from vertex </a:t>
          </a:r>
          <a:r>
            <a:rPr lang="en-US" sz="2400" i="1"/>
            <a:t>k </a:t>
          </a:r>
          <a:r>
            <a:rPr lang="en-US" sz="2400"/>
            <a:t>to vertex 1</a:t>
          </a:r>
          <a:r>
            <a:rPr lang="en-US" sz="2400" i="1"/>
            <a:t> </a:t>
          </a:r>
          <a:r>
            <a:rPr lang="en-US" sz="2400"/>
            <a:t>goes through each vertex in V – {1,k} exactly once. </a:t>
          </a:r>
        </a:p>
      </dgm:t>
    </dgm:pt>
    <dgm:pt modelId="{FB432BAA-53FC-4DDE-B47E-CC5DA4302477}" type="parTrans" cxnId="{3E0A24FC-020F-482C-831E-288F14E28673}">
      <dgm:prSet/>
      <dgm:spPr/>
      <dgm:t>
        <a:bodyPr/>
        <a:lstStyle/>
        <a:p>
          <a:endParaRPr lang="en-US" sz="2000"/>
        </a:p>
      </dgm:t>
    </dgm:pt>
    <dgm:pt modelId="{DDFD5575-FC29-4082-B715-548F23DF8238}" type="sibTrans" cxnId="{3E0A24FC-020F-482C-831E-288F14E28673}">
      <dgm:prSet/>
      <dgm:spPr/>
      <dgm:t>
        <a:bodyPr/>
        <a:lstStyle/>
        <a:p>
          <a:endParaRPr lang="en-US" sz="2000"/>
        </a:p>
      </dgm:t>
    </dgm:pt>
    <dgm:pt modelId="{56A04BF8-98FC-45FF-BA45-77C468CC728B}">
      <dgm:prSet custT="1"/>
      <dgm:spPr/>
      <dgm:t>
        <a:bodyPr/>
        <a:lstStyle/>
        <a:p>
          <a:r>
            <a:rPr lang="en-US" sz="2400"/>
            <a:t>It is easy to see that if the tour is optimal, then the path from k to 1 must be a shortest k to 1 path going through all vertices in V – {1, k}.</a:t>
          </a:r>
        </a:p>
      </dgm:t>
    </dgm:pt>
    <dgm:pt modelId="{CCE35FEB-E6A1-4B24-9170-5181537DB0F4}" type="parTrans" cxnId="{EEF025EC-ED57-4EC7-A158-BEBD9F777213}">
      <dgm:prSet/>
      <dgm:spPr/>
      <dgm:t>
        <a:bodyPr/>
        <a:lstStyle/>
        <a:p>
          <a:endParaRPr lang="en-US" sz="2000"/>
        </a:p>
      </dgm:t>
    </dgm:pt>
    <dgm:pt modelId="{B72C75CC-FB78-4CB0-A8DD-F6DD219AF67C}" type="sibTrans" cxnId="{EEF025EC-ED57-4EC7-A158-BEBD9F777213}">
      <dgm:prSet/>
      <dgm:spPr/>
      <dgm:t>
        <a:bodyPr/>
        <a:lstStyle/>
        <a:p>
          <a:endParaRPr lang="en-US" sz="2000"/>
        </a:p>
      </dgm:t>
    </dgm:pt>
    <dgm:pt modelId="{A09A1AAE-5BDB-48CF-BB1A-2F72B722AF34}">
      <dgm:prSet custT="1"/>
      <dgm:spPr/>
      <dgm:t>
        <a:bodyPr/>
        <a:lstStyle/>
        <a:p>
          <a:r>
            <a:rPr lang="en-US" sz="2400" i="1"/>
            <a:t>Hence principle of optimality holds</a:t>
          </a:r>
          <a:endParaRPr lang="en-US" sz="2400"/>
        </a:p>
      </dgm:t>
    </dgm:pt>
    <dgm:pt modelId="{326BDF0C-AAC3-4F39-9F75-15114135E641}" type="parTrans" cxnId="{6612386A-DC64-4629-B964-BB1D6B74BBDC}">
      <dgm:prSet/>
      <dgm:spPr/>
      <dgm:t>
        <a:bodyPr/>
        <a:lstStyle/>
        <a:p>
          <a:endParaRPr lang="en-US" sz="2000"/>
        </a:p>
      </dgm:t>
    </dgm:pt>
    <dgm:pt modelId="{BC6E8281-87D0-4E49-BAF0-AC22344FFF0B}" type="sibTrans" cxnId="{6612386A-DC64-4629-B964-BB1D6B74BBDC}">
      <dgm:prSet/>
      <dgm:spPr/>
      <dgm:t>
        <a:bodyPr/>
        <a:lstStyle/>
        <a:p>
          <a:endParaRPr lang="en-US" sz="2000"/>
        </a:p>
      </dgm:t>
    </dgm:pt>
    <dgm:pt modelId="{FB48B3D3-76A6-49CF-BB49-194CDD094A7A}" type="pres">
      <dgm:prSet presAssocID="{67D2CA52-4291-4A50-AF14-47F90BEAABB4}" presName="linear" presStyleCnt="0">
        <dgm:presLayoutVars>
          <dgm:animLvl val="lvl"/>
          <dgm:resizeHandles val="exact"/>
        </dgm:presLayoutVars>
      </dgm:prSet>
      <dgm:spPr/>
    </dgm:pt>
    <dgm:pt modelId="{E437953F-C74C-4621-A5AE-1E8066A69081}" type="pres">
      <dgm:prSet presAssocID="{DCE59998-882B-474D-B7C4-EB3C7FE328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17EA16F-99B2-4263-A7D1-F0E58E1C537B}" type="pres">
      <dgm:prSet presAssocID="{FC54432D-E39C-4944-AA67-0079EFC883D1}" presName="spacer" presStyleCnt="0"/>
      <dgm:spPr/>
    </dgm:pt>
    <dgm:pt modelId="{8CCD86DA-44C7-4389-9A2C-71C85CF9DCE3}" type="pres">
      <dgm:prSet presAssocID="{05553D10-1565-4B5C-9F9D-7BCC45984D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8971BEE-44E2-4274-B84A-1BB9CFEE4F10}" type="pres">
      <dgm:prSet presAssocID="{12D3AAF3-82A9-4F97-8BCE-A67FBC019329}" presName="spacer" presStyleCnt="0"/>
      <dgm:spPr/>
    </dgm:pt>
    <dgm:pt modelId="{2744F023-BB38-441E-8832-A9E3D163E774}" type="pres">
      <dgm:prSet presAssocID="{64F40EAE-4E65-462A-9CE2-65D7948C27E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CFD27A2-E2EC-47C5-90DC-46D23E160E18}" type="pres">
      <dgm:prSet presAssocID="{DDFD5575-FC29-4082-B715-548F23DF8238}" presName="spacer" presStyleCnt="0"/>
      <dgm:spPr/>
    </dgm:pt>
    <dgm:pt modelId="{945970E3-E023-4E76-A9E0-B17886E5396C}" type="pres">
      <dgm:prSet presAssocID="{56A04BF8-98FC-45FF-BA45-77C468CC72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4560FA-7BE4-4907-ADF6-AD6BCDEA7C93}" type="pres">
      <dgm:prSet presAssocID="{B72C75CC-FB78-4CB0-A8DD-F6DD219AF67C}" presName="spacer" presStyleCnt="0"/>
      <dgm:spPr/>
    </dgm:pt>
    <dgm:pt modelId="{DF12A231-8471-44C2-85AE-433ABEBC3ED1}" type="pres">
      <dgm:prSet presAssocID="{A09A1AAE-5BDB-48CF-BB1A-2F72B722AF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AE1A102-56A2-423B-AC9D-3E3C72A77047}" type="presOf" srcId="{56A04BF8-98FC-45FF-BA45-77C468CC728B}" destId="{945970E3-E023-4E76-A9E0-B17886E5396C}" srcOrd="0" destOrd="0" presId="urn:microsoft.com/office/officeart/2005/8/layout/vList2"/>
    <dgm:cxn modelId="{FAC6A810-63D7-4F99-9300-66B37E8EF401}" type="presOf" srcId="{05553D10-1565-4B5C-9F9D-7BCC45984D28}" destId="{8CCD86DA-44C7-4389-9A2C-71C85CF9DCE3}" srcOrd="0" destOrd="0" presId="urn:microsoft.com/office/officeart/2005/8/layout/vList2"/>
    <dgm:cxn modelId="{E13DCE1D-C048-4866-B7CC-C8991161531A}" type="presOf" srcId="{A09A1AAE-5BDB-48CF-BB1A-2F72B722AF34}" destId="{DF12A231-8471-44C2-85AE-433ABEBC3ED1}" srcOrd="0" destOrd="0" presId="urn:microsoft.com/office/officeart/2005/8/layout/vList2"/>
    <dgm:cxn modelId="{B6C39B60-9C64-464D-94E3-6F42BF5E88A5}" srcId="{67D2CA52-4291-4A50-AF14-47F90BEAABB4}" destId="{05553D10-1565-4B5C-9F9D-7BCC45984D28}" srcOrd="1" destOrd="0" parTransId="{EB170C50-74B6-47D4-8EBD-C3D7EA969F49}" sibTransId="{12D3AAF3-82A9-4F97-8BCE-A67FBC019329}"/>
    <dgm:cxn modelId="{6612386A-DC64-4629-B964-BB1D6B74BBDC}" srcId="{67D2CA52-4291-4A50-AF14-47F90BEAABB4}" destId="{A09A1AAE-5BDB-48CF-BB1A-2F72B722AF34}" srcOrd="4" destOrd="0" parTransId="{326BDF0C-AAC3-4F39-9F75-15114135E641}" sibTransId="{BC6E8281-87D0-4E49-BAF0-AC22344FFF0B}"/>
    <dgm:cxn modelId="{4D2F37B3-4F93-4774-9A15-2945E2E70459}" type="presOf" srcId="{67D2CA52-4291-4A50-AF14-47F90BEAABB4}" destId="{FB48B3D3-76A6-49CF-BB49-194CDD094A7A}" srcOrd="0" destOrd="0" presId="urn:microsoft.com/office/officeart/2005/8/layout/vList2"/>
    <dgm:cxn modelId="{D8DE09BD-5AD7-45A5-B4D8-8C558A4E70A4}" type="presOf" srcId="{DCE59998-882B-474D-B7C4-EB3C7FE32808}" destId="{E437953F-C74C-4621-A5AE-1E8066A69081}" srcOrd="0" destOrd="0" presId="urn:microsoft.com/office/officeart/2005/8/layout/vList2"/>
    <dgm:cxn modelId="{920DA8C8-5B46-4CDB-87C3-B1C6E5E416E3}" srcId="{67D2CA52-4291-4A50-AF14-47F90BEAABB4}" destId="{DCE59998-882B-474D-B7C4-EB3C7FE32808}" srcOrd="0" destOrd="0" parTransId="{A0E114A5-08CC-4111-9670-AE1116B68AA3}" sibTransId="{FC54432D-E39C-4944-AA67-0079EFC883D1}"/>
    <dgm:cxn modelId="{37430BE9-45EB-493E-A60F-7C09A4AC6969}" type="presOf" srcId="{64F40EAE-4E65-462A-9CE2-65D7948C27E1}" destId="{2744F023-BB38-441E-8832-A9E3D163E774}" srcOrd="0" destOrd="0" presId="urn:microsoft.com/office/officeart/2005/8/layout/vList2"/>
    <dgm:cxn modelId="{EEF025EC-ED57-4EC7-A158-BEBD9F777213}" srcId="{67D2CA52-4291-4A50-AF14-47F90BEAABB4}" destId="{56A04BF8-98FC-45FF-BA45-77C468CC728B}" srcOrd="3" destOrd="0" parTransId="{CCE35FEB-E6A1-4B24-9170-5181537DB0F4}" sibTransId="{B72C75CC-FB78-4CB0-A8DD-F6DD219AF67C}"/>
    <dgm:cxn modelId="{3E0A24FC-020F-482C-831E-288F14E28673}" srcId="{67D2CA52-4291-4A50-AF14-47F90BEAABB4}" destId="{64F40EAE-4E65-462A-9CE2-65D7948C27E1}" srcOrd="2" destOrd="0" parTransId="{FB432BAA-53FC-4DDE-B47E-CC5DA4302477}" sibTransId="{DDFD5575-FC29-4082-B715-548F23DF8238}"/>
    <dgm:cxn modelId="{95F56141-9808-487A-BE86-518940CF45BD}" type="presParOf" srcId="{FB48B3D3-76A6-49CF-BB49-194CDD094A7A}" destId="{E437953F-C74C-4621-A5AE-1E8066A69081}" srcOrd="0" destOrd="0" presId="urn:microsoft.com/office/officeart/2005/8/layout/vList2"/>
    <dgm:cxn modelId="{1ECA7B4A-F265-4D20-A9F1-88626316A948}" type="presParOf" srcId="{FB48B3D3-76A6-49CF-BB49-194CDD094A7A}" destId="{F17EA16F-99B2-4263-A7D1-F0E58E1C537B}" srcOrd="1" destOrd="0" presId="urn:microsoft.com/office/officeart/2005/8/layout/vList2"/>
    <dgm:cxn modelId="{F4A894BD-C316-43EE-A10D-A18DCD30DEAC}" type="presParOf" srcId="{FB48B3D3-76A6-49CF-BB49-194CDD094A7A}" destId="{8CCD86DA-44C7-4389-9A2C-71C85CF9DCE3}" srcOrd="2" destOrd="0" presId="urn:microsoft.com/office/officeart/2005/8/layout/vList2"/>
    <dgm:cxn modelId="{939368B2-9979-4020-AE74-A4B266D09E4F}" type="presParOf" srcId="{FB48B3D3-76A6-49CF-BB49-194CDD094A7A}" destId="{E8971BEE-44E2-4274-B84A-1BB9CFEE4F10}" srcOrd="3" destOrd="0" presId="urn:microsoft.com/office/officeart/2005/8/layout/vList2"/>
    <dgm:cxn modelId="{DA9313FA-6175-46B3-86F0-25E2A6381C6A}" type="presParOf" srcId="{FB48B3D3-76A6-49CF-BB49-194CDD094A7A}" destId="{2744F023-BB38-441E-8832-A9E3D163E774}" srcOrd="4" destOrd="0" presId="urn:microsoft.com/office/officeart/2005/8/layout/vList2"/>
    <dgm:cxn modelId="{9380AC17-FA35-40C0-B92A-19559A34CB78}" type="presParOf" srcId="{FB48B3D3-76A6-49CF-BB49-194CDD094A7A}" destId="{3CFD27A2-E2EC-47C5-90DC-46D23E160E18}" srcOrd="5" destOrd="0" presId="urn:microsoft.com/office/officeart/2005/8/layout/vList2"/>
    <dgm:cxn modelId="{D8C3FD89-CB36-4F8D-933D-31DEF28E3FAC}" type="presParOf" srcId="{FB48B3D3-76A6-49CF-BB49-194CDD094A7A}" destId="{945970E3-E023-4E76-A9E0-B17886E5396C}" srcOrd="6" destOrd="0" presId="urn:microsoft.com/office/officeart/2005/8/layout/vList2"/>
    <dgm:cxn modelId="{A81695F5-B1CB-42A0-B173-0ACD56ADC107}" type="presParOf" srcId="{FB48B3D3-76A6-49CF-BB49-194CDD094A7A}" destId="{CB4560FA-7BE4-4907-ADF6-AD6BCDEA7C93}" srcOrd="7" destOrd="0" presId="urn:microsoft.com/office/officeart/2005/8/layout/vList2"/>
    <dgm:cxn modelId="{3969A0F4-D77F-4CEE-B2AB-F41FD7100A22}" type="presParOf" srcId="{FB48B3D3-76A6-49CF-BB49-194CDD094A7A}" destId="{DF12A231-8471-44C2-85AE-433ABEBC3E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C2676-2B3D-45A3-B13C-F52603FE35FE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9D6E1-3D94-4D5D-A811-67641F8A7E4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9600C-516B-4506-91D5-143C34796D4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Let G = (V, E) be a </a:t>
          </a:r>
          <a:r>
            <a:rPr lang="en-US" sz="2200" kern="1200" dirty="0">
              <a:solidFill>
                <a:srgbClr val="FF0000"/>
              </a:solidFill>
            </a:rPr>
            <a:t>directed graph </a:t>
          </a:r>
          <a:r>
            <a:rPr lang="en-US" sz="2200" kern="1200" dirty="0"/>
            <a:t>with edge cost </a:t>
          </a:r>
          <a:r>
            <a:rPr lang="en-US" sz="2200" kern="1200" dirty="0" err="1">
              <a:solidFill>
                <a:srgbClr val="C00000"/>
              </a:solidFill>
            </a:rPr>
            <a:t>c</a:t>
          </a:r>
          <a:r>
            <a:rPr lang="en-US" sz="2200" kern="1200" baseline="-25000" dirty="0" err="1">
              <a:solidFill>
                <a:srgbClr val="C00000"/>
              </a:solidFill>
            </a:rPr>
            <a:t>ij</a:t>
          </a:r>
          <a:r>
            <a:rPr lang="en-US" sz="2200" kern="1200" dirty="0">
              <a:solidFill>
                <a:srgbClr val="C00000"/>
              </a:solidFill>
            </a:rPr>
            <a:t>. </a:t>
          </a:r>
        </a:p>
      </dsp:txBody>
      <dsp:txXfrm>
        <a:off x="1429899" y="2442"/>
        <a:ext cx="5083704" cy="1238008"/>
      </dsp:txXfrm>
    </dsp:sp>
    <dsp:sp modelId="{CDAE246D-418E-410A-8E55-99F2086D07E0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8206D-D0E5-4FCC-BFB2-13F1C7EC9B9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8635A-09B8-4AF2-BE75-4F06CEAC31A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variable </a:t>
          </a:r>
          <a:r>
            <a:rPr lang="en-US" sz="2200" kern="1200" dirty="0" err="1"/>
            <a:t>c</a:t>
          </a:r>
          <a:r>
            <a:rPr lang="en-US" sz="2200" kern="1200" baseline="-25000" dirty="0" err="1"/>
            <a:t>ij</a:t>
          </a:r>
          <a:r>
            <a:rPr lang="en-US" sz="2200" kern="1200" dirty="0"/>
            <a:t> is defined such that </a:t>
          </a:r>
          <a:r>
            <a:rPr lang="en-US" sz="2200" kern="1200" dirty="0" err="1">
              <a:solidFill>
                <a:srgbClr val="C00000"/>
              </a:solidFill>
            </a:rPr>
            <a:t>c</a:t>
          </a:r>
          <a:r>
            <a:rPr lang="en-US" sz="2200" kern="1200" baseline="-25000" dirty="0" err="1">
              <a:solidFill>
                <a:srgbClr val="C00000"/>
              </a:solidFill>
            </a:rPr>
            <a:t>ij</a:t>
          </a:r>
          <a:r>
            <a:rPr lang="en-US" sz="2200" kern="1200" baseline="-25000" dirty="0">
              <a:solidFill>
                <a:srgbClr val="C00000"/>
              </a:solidFill>
            </a:rPr>
            <a:t> </a:t>
          </a:r>
          <a:r>
            <a:rPr lang="en-US" sz="2200" kern="1200" dirty="0">
              <a:solidFill>
                <a:srgbClr val="C00000"/>
              </a:solidFill>
            </a:rPr>
            <a:t>&gt;0 for all </a:t>
          </a:r>
          <a:r>
            <a:rPr lang="en-US" sz="2200" kern="1200" dirty="0" err="1">
              <a:solidFill>
                <a:srgbClr val="C00000"/>
              </a:solidFill>
            </a:rPr>
            <a:t>i</a:t>
          </a:r>
          <a:r>
            <a:rPr lang="en-US" sz="2200" kern="1200" dirty="0">
              <a:solidFill>
                <a:srgbClr val="C00000"/>
              </a:solidFill>
            </a:rPr>
            <a:t> and j and </a:t>
          </a:r>
          <a:r>
            <a:rPr lang="en-US" sz="2200" kern="1200" dirty="0" err="1">
              <a:solidFill>
                <a:srgbClr val="C00000"/>
              </a:solidFill>
            </a:rPr>
            <a:t>c</a:t>
          </a:r>
          <a:r>
            <a:rPr lang="en-US" sz="2200" kern="1200" baseline="-25000" dirty="0" err="1">
              <a:solidFill>
                <a:srgbClr val="C00000"/>
              </a:solidFill>
            </a:rPr>
            <a:t>ij</a:t>
          </a:r>
          <a:r>
            <a:rPr lang="en-US" sz="2200" kern="1200" baseline="-25000" dirty="0">
              <a:solidFill>
                <a:srgbClr val="C00000"/>
              </a:solidFill>
            </a:rPr>
            <a:t> </a:t>
          </a:r>
          <a:r>
            <a:rPr lang="en-US" sz="2200" kern="1200" dirty="0">
              <a:solidFill>
                <a:srgbClr val="C00000"/>
              </a:solidFill>
            </a:rPr>
            <a:t>= ∞ </a:t>
          </a:r>
          <a:r>
            <a:rPr lang="en-US" sz="2200" kern="1200" dirty="0"/>
            <a:t>if &lt;</a:t>
          </a:r>
          <a:r>
            <a:rPr lang="en-US" sz="2200" kern="1200" dirty="0" err="1"/>
            <a:t>i</a:t>
          </a:r>
          <a:r>
            <a:rPr lang="en-US" sz="2200" kern="1200" dirty="0"/>
            <a:t>, j&gt; not in E.</a:t>
          </a:r>
        </a:p>
      </dsp:txBody>
      <dsp:txXfrm>
        <a:off x="1429899" y="1549953"/>
        <a:ext cx="5083704" cy="1238008"/>
      </dsp:txXfrm>
    </dsp:sp>
    <dsp:sp modelId="{07CC5002-96FE-4DF2-8C46-EF2820F0D9F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CB079-C294-40F7-92F8-2452D8821004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2E5B9-9927-4925-B330-8F82035A6F9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C00000"/>
              </a:solidFill>
            </a:rPr>
            <a:t>Let |V| = n </a:t>
          </a:r>
          <a:r>
            <a:rPr lang="en-US" sz="2200" kern="1200" dirty="0"/>
            <a:t>and assume n &gt;1. </a:t>
          </a:r>
        </a:p>
      </dsp:txBody>
      <dsp:txXfrm>
        <a:off x="1429899" y="3097464"/>
        <a:ext cx="5083704" cy="1238008"/>
      </dsp:txXfrm>
    </dsp:sp>
    <dsp:sp modelId="{9940F5DE-AD44-4E7D-8264-BE96E3A034F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B0ABF-B749-4928-939D-35B6B033F79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C07A1-189C-481C-BC46-C113E712A25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tour of G is a directed simple cycle that includes every vertex in V. </a:t>
          </a:r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DC383-848D-4452-AA1C-37DAA7D03C47}">
      <dsp:nvSpPr>
        <dsp:cNvPr id="0" name=""/>
        <dsp:cNvSpPr/>
      </dsp:nvSpPr>
      <dsp:spPr>
        <a:xfrm>
          <a:off x="0" y="816012"/>
          <a:ext cx="6513603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</a:t>
          </a:r>
          <a:r>
            <a:rPr lang="en-US" sz="3400" kern="1200" dirty="0">
              <a:solidFill>
                <a:srgbClr val="C00000"/>
              </a:solidFill>
            </a:rPr>
            <a:t>cost of a tour </a:t>
          </a:r>
          <a:r>
            <a:rPr lang="en-US" sz="3400" kern="1200" dirty="0"/>
            <a:t>=</a:t>
          </a:r>
          <a:r>
            <a:rPr lang="en-US" sz="3400" kern="1200" dirty="0">
              <a:solidFill>
                <a:srgbClr val="C00000"/>
              </a:solidFill>
            </a:rPr>
            <a:t>sum </a:t>
          </a:r>
          <a:r>
            <a:rPr lang="en-US" sz="3400" kern="1200" dirty="0"/>
            <a:t>of the cost of the edges on the tour.</a:t>
          </a:r>
        </a:p>
      </dsp:txBody>
      <dsp:txXfrm>
        <a:off x="66025" y="882037"/>
        <a:ext cx="6381553" cy="1220470"/>
      </dsp:txXfrm>
    </dsp:sp>
    <dsp:sp modelId="{88DF71F5-1A1A-4579-BB61-97CFE637508A}">
      <dsp:nvSpPr>
        <dsp:cNvPr id="0" name=""/>
        <dsp:cNvSpPr/>
      </dsp:nvSpPr>
      <dsp:spPr>
        <a:xfrm>
          <a:off x="0" y="2266453"/>
          <a:ext cx="6513603" cy="13525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traveling salesperson problem is to </a:t>
          </a:r>
          <a:r>
            <a:rPr lang="en-US" sz="3400" kern="1200" dirty="0">
              <a:solidFill>
                <a:srgbClr val="C00000"/>
              </a:solidFill>
            </a:rPr>
            <a:t>find a tour of minimum cost</a:t>
          </a:r>
          <a:r>
            <a:rPr lang="en-US" sz="3400" kern="1200" dirty="0"/>
            <a:t>.</a:t>
          </a:r>
        </a:p>
      </dsp:txBody>
      <dsp:txXfrm>
        <a:off x="66025" y="2332478"/>
        <a:ext cx="6381553" cy="1220470"/>
      </dsp:txXfrm>
    </dsp:sp>
    <dsp:sp modelId="{7794C575-594B-423C-9D47-A4EF99F24F7E}">
      <dsp:nvSpPr>
        <dsp:cNvPr id="0" name=""/>
        <dsp:cNvSpPr/>
      </dsp:nvSpPr>
      <dsp:spPr>
        <a:xfrm>
          <a:off x="0" y="3716893"/>
          <a:ext cx="6513603" cy="1352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TSP has </a:t>
          </a:r>
          <a:r>
            <a:rPr lang="en-US" sz="3400" kern="1200" dirty="0">
              <a:solidFill>
                <a:srgbClr val="C00000"/>
              </a:solidFill>
            </a:rPr>
            <a:t>variety of applications </a:t>
          </a:r>
          <a:r>
            <a:rPr lang="en-US" sz="3400" kern="1200" dirty="0"/>
            <a:t>in variety of situations</a:t>
          </a:r>
        </a:p>
      </dsp:txBody>
      <dsp:txXfrm>
        <a:off x="66025" y="3782918"/>
        <a:ext cx="6381553" cy="1220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91262-B4D2-4970-BDC4-0560E9C833E2}">
      <dsp:nvSpPr>
        <dsp:cNvPr id="0" name=""/>
        <dsp:cNvSpPr/>
      </dsp:nvSpPr>
      <dsp:spPr>
        <a:xfrm>
          <a:off x="0" y="1290087"/>
          <a:ext cx="6513603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C00000"/>
              </a:solidFill>
            </a:rPr>
            <a:t>Let </a:t>
          </a:r>
          <a:r>
            <a:rPr lang="en-US" sz="2800" i="1" kern="1200" dirty="0">
              <a:solidFill>
                <a:srgbClr val="C00000"/>
              </a:solidFill>
            </a:rPr>
            <a:t>g(</a:t>
          </a:r>
          <a:r>
            <a:rPr lang="en-US" sz="2800" i="1" kern="1200" dirty="0" err="1">
              <a:solidFill>
                <a:srgbClr val="C00000"/>
              </a:solidFill>
            </a:rPr>
            <a:t>i</a:t>
          </a:r>
          <a:r>
            <a:rPr lang="en-US" sz="2800" i="1" kern="1200" dirty="0">
              <a:solidFill>
                <a:srgbClr val="C00000"/>
              </a:solidFill>
            </a:rPr>
            <a:t>, S) </a:t>
          </a:r>
          <a:r>
            <a:rPr lang="en-US" sz="2800" kern="1200" dirty="0"/>
            <a:t>be the length of a shortest path starting at vertex </a:t>
          </a:r>
          <a:r>
            <a:rPr lang="en-US" sz="2800" kern="1200" dirty="0" err="1"/>
            <a:t>i</a:t>
          </a:r>
          <a:r>
            <a:rPr lang="en-US" sz="2800" kern="1200" dirty="0"/>
            <a:t>, going through all vertices in S, and terminating at vertex </a:t>
          </a:r>
          <a:r>
            <a:rPr lang="en-US" sz="2800" kern="1200" dirty="0" err="1"/>
            <a:t>i</a:t>
          </a:r>
          <a:r>
            <a:rPr lang="en-US" sz="2800" kern="1200" dirty="0"/>
            <a:t>. </a:t>
          </a:r>
        </a:p>
      </dsp:txBody>
      <dsp:txXfrm>
        <a:off x="76105" y="1366192"/>
        <a:ext cx="6361393" cy="1406815"/>
      </dsp:txXfrm>
    </dsp:sp>
    <dsp:sp modelId="{50B0E776-53A8-42B6-812B-A36593404F6E}">
      <dsp:nvSpPr>
        <dsp:cNvPr id="0" name=""/>
        <dsp:cNvSpPr/>
      </dsp:nvSpPr>
      <dsp:spPr>
        <a:xfrm>
          <a:off x="0" y="3036313"/>
          <a:ext cx="6513603" cy="155902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function </a:t>
          </a:r>
          <a:r>
            <a:rPr lang="en-US" sz="2800" i="1" kern="1200" dirty="0"/>
            <a:t>g(1, V-{1}) </a:t>
          </a:r>
          <a:r>
            <a:rPr lang="en-US" sz="2800" kern="1200" dirty="0"/>
            <a:t>is the length of an optimal salesperson tour. </a:t>
          </a:r>
        </a:p>
      </dsp:txBody>
      <dsp:txXfrm>
        <a:off x="76105" y="3112418"/>
        <a:ext cx="6361393" cy="1406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C3D54-8AC5-4E1A-91D8-85FAF01E91A8}">
      <dsp:nvSpPr>
        <dsp:cNvPr id="0" name=""/>
        <dsp:cNvSpPr/>
      </dsp:nvSpPr>
      <dsp:spPr>
        <a:xfrm>
          <a:off x="0" y="2560622"/>
          <a:ext cx="7049784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g(</a:t>
          </a:r>
          <a:r>
            <a:rPr lang="en-US" sz="2800" kern="1200" dirty="0" err="1"/>
            <a:t>i</a:t>
          </a:r>
          <a:r>
            <a:rPr lang="en-US" sz="2800" kern="1200" dirty="0"/>
            <a:t>, ø) = c</a:t>
          </a:r>
          <a:r>
            <a:rPr lang="en-US" sz="2800" kern="1200" baseline="-25000" dirty="0"/>
            <a:t>i1</a:t>
          </a:r>
          <a:r>
            <a:rPr lang="en-US" sz="2800" kern="1200" dirty="0"/>
            <a:t>, 1&lt;=</a:t>
          </a:r>
          <a:r>
            <a:rPr lang="en-US" sz="2800" kern="1200" dirty="0" err="1"/>
            <a:t>i</a:t>
          </a:r>
          <a:r>
            <a:rPr lang="en-US" sz="2800" kern="1200" dirty="0"/>
            <a:t>&lt;=n. </a:t>
          </a:r>
        </a:p>
      </dsp:txBody>
      <dsp:txXfrm>
        <a:off x="59399" y="2620021"/>
        <a:ext cx="6930986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7953F-C74C-4621-A5AE-1E8066A69081}">
      <dsp:nvSpPr>
        <dsp:cNvPr id="0" name=""/>
        <dsp:cNvSpPr/>
      </dsp:nvSpPr>
      <dsp:spPr>
        <a:xfrm>
          <a:off x="0" y="3149"/>
          <a:ext cx="8059829" cy="11671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tour to be a simple path that starts and end at vertex 1.</a:t>
          </a:r>
        </a:p>
      </dsp:txBody>
      <dsp:txXfrm>
        <a:off x="56973" y="60122"/>
        <a:ext cx="7945883" cy="1053157"/>
      </dsp:txXfrm>
    </dsp:sp>
    <dsp:sp modelId="{8CCD86DA-44C7-4389-9A2C-71C85CF9DCE3}">
      <dsp:nvSpPr>
        <dsp:cNvPr id="0" name=""/>
        <dsp:cNvSpPr/>
      </dsp:nvSpPr>
      <dsp:spPr>
        <a:xfrm>
          <a:off x="0" y="1182825"/>
          <a:ext cx="8059829" cy="1167103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every tour consist of an edge &lt;1, k&gt; for some </a:t>
          </a:r>
          <a:r>
            <a:rPr lang="en-US" sz="2400" i="1" kern="1200"/>
            <a:t>k </a:t>
          </a:r>
          <a:r>
            <a:rPr lang="ru-RU" sz="2400" i="1" kern="1200"/>
            <a:t>є</a:t>
          </a:r>
          <a:r>
            <a:rPr lang="en-US" sz="2400" i="1" kern="1200"/>
            <a:t> V – {1} </a:t>
          </a:r>
          <a:r>
            <a:rPr lang="en-US" sz="2400" kern="1200"/>
            <a:t>and a path from vertex k to vertex 1. </a:t>
          </a:r>
        </a:p>
      </dsp:txBody>
      <dsp:txXfrm>
        <a:off x="56973" y="1239798"/>
        <a:ext cx="7945883" cy="1053157"/>
      </dsp:txXfrm>
    </dsp:sp>
    <dsp:sp modelId="{2744F023-BB38-441E-8832-A9E3D163E774}">
      <dsp:nvSpPr>
        <dsp:cNvPr id="0" name=""/>
        <dsp:cNvSpPr/>
      </dsp:nvSpPr>
      <dsp:spPr>
        <a:xfrm>
          <a:off x="0" y="2362500"/>
          <a:ext cx="8059829" cy="1167103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path from vertex </a:t>
          </a:r>
          <a:r>
            <a:rPr lang="en-US" sz="2400" i="1" kern="1200"/>
            <a:t>k </a:t>
          </a:r>
          <a:r>
            <a:rPr lang="en-US" sz="2400" kern="1200"/>
            <a:t>to vertex 1</a:t>
          </a:r>
          <a:r>
            <a:rPr lang="en-US" sz="2400" i="1" kern="1200"/>
            <a:t> </a:t>
          </a:r>
          <a:r>
            <a:rPr lang="en-US" sz="2400" kern="1200"/>
            <a:t>goes through each vertex in V – {1,k} exactly once. </a:t>
          </a:r>
        </a:p>
      </dsp:txBody>
      <dsp:txXfrm>
        <a:off x="56973" y="2419473"/>
        <a:ext cx="7945883" cy="1053157"/>
      </dsp:txXfrm>
    </dsp:sp>
    <dsp:sp modelId="{945970E3-E023-4E76-A9E0-B17886E5396C}">
      <dsp:nvSpPr>
        <dsp:cNvPr id="0" name=""/>
        <dsp:cNvSpPr/>
      </dsp:nvSpPr>
      <dsp:spPr>
        <a:xfrm>
          <a:off x="0" y="3542175"/>
          <a:ext cx="8059829" cy="1167103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easy to see that if the tour is optimal, then the path from k to 1 must be a shortest k to 1 path going through all vertices in V – {1, k}.</a:t>
          </a:r>
        </a:p>
      </dsp:txBody>
      <dsp:txXfrm>
        <a:off x="56973" y="3599148"/>
        <a:ext cx="7945883" cy="1053157"/>
      </dsp:txXfrm>
    </dsp:sp>
    <dsp:sp modelId="{DF12A231-8471-44C2-85AE-433ABEBC3ED1}">
      <dsp:nvSpPr>
        <dsp:cNvPr id="0" name=""/>
        <dsp:cNvSpPr/>
      </dsp:nvSpPr>
      <dsp:spPr>
        <a:xfrm>
          <a:off x="0" y="4721850"/>
          <a:ext cx="8059829" cy="116710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/>
            <a:t>Hence principle of optimality holds</a:t>
          </a:r>
          <a:endParaRPr lang="en-US" sz="2400" kern="1200"/>
        </a:p>
      </dsp:txBody>
      <dsp:txXfrm>
        <a:off x="56973" y="4778823"/>
        <a:ext cx="7945883" cy="105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44B5-1F55-4B48-848E-2AB6946AD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AB288-52FF-2A49-8A0D-9B6C8A980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93D68-D209-6949-A266-835E85B4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3505-1DF7-A64E-A4D2-DD65840D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C971B-FA3C-464D-990F-8ED84074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1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5651-12F4-5F4F-84A6-C9F6536A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27DDD-3526-1945-BC66-4582210E7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42482-EDD5-1446-B948-6084E427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C2C3F-46BE-AF4B-88AF-6CE2EA25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72DF-C2D7-AD47-9C5D-B8961678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9F6A4-48DE-FB46-A494-BC740586A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13B99-933D-234E-B0F3-4B318479B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82E4-4211-2145-A6F5-D8400943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8AE4-9E0A-5942-958B-FD62FCA1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D6E3-6357-DC4A-B8A7-1C530366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6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3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20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2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5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88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36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0379-8B83-3045-9682-894BF279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D9A01-5D64-8749-BBB7-431EDA9B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4B48-7EA7-1348-9247-8AB299BD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C014A-098D-9F43-8A09-623D9BE2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C6F68-31D3-514E-8943-4A1C2911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2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49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0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4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B12C-C177-1D42-9D26-13E345B8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030C2-DE5F-984D-A91B-23D7AB00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4F55-4241-394E-8DFF-39FCE7F5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7886E-EDAE-E74E-82C0-699CE40E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FABD-6035-4548-B54E-E5164615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57DB-DB94-8C40-B289-7C856657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1A34-9D6A-EF4D-9FB9-08EDAC366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2B450-120F-AA41-8800-358120DD3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3F5A6-C70C-D94A-942B-B64C3191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97D9A-4B3B-7247-8291-AD07261C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6726E-1F1B-AB45-9C96-4F0EDB6C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3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0E19-53A9-0848-8EC5-F74432B2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2F0BC-22D0-2B48-AA88-35B588198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38D85-E532-3B47-AC19-3FA85E4C0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2CAB4-25D3-3746-AE25-4E4306EB2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CFE73-21DE-7040-B8A8-E84864011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FCFE0-3069-2649-86B4-1AA22511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6134E-90F8-FC47-AB1D-19724161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3BB59F-7F0D-774F-B6FF-6F31497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6E48-94CD-BF4E-82C6-E9EF722C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65F0F-0BAA-2149-B9EC-BD42CD84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D925A-1CBB-8C4E-808C-8D505564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57F29-0F2E-3943-B961-5BA61E48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81C2D-9902-5447-B09F-611959D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9145F-5A5D-AA47-9874-333A8429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3200C-8C54-BA44-9BC3-AFC7CBC9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79D-7254-CD40-A804-15A1938B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AFEE-7860-EF46-8ADA-27EC0338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8FB25-D74D-2649-9CE7-AFC78C343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BF931-79D3-8C4F-9BBC-8C04F886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ED45D-C11A-1147-BF76-308B1C0E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53C40-A4ED-F24D-967A-6467C579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2706-F5B8-F643-9642-A9C6D5E2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CB9D5-16D3-664C-9D4E-F10A2C52F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7FA25-4A6C-7C4B-8F07-A6E39EF90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F8FD-4096-A947-B1FE-AAC15F1F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9EC7-49AB-9248-9C4A-F21CA980E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0BA63-F603-B447-8EC1-7AA57FB1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3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98F82-A7CC-E14C-9191-F8D5CEDC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B52FA-6241-ED4C-A8F4-9F73C090A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21CB-980F-C542-8BC4-AF43652B8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EFF4-14F1-4B46-9852-560574F30184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252CD-10F4-964C-AED2-515B02BE1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9077-58F8-324B-8C18-5989AD1C4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9A1ED-3600-5E41-8623-A32B81522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68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BABD6B7-6DA5-43F1-B4E8-7A2ED2F72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48056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593271"/>
            <a:ext cx="11303626" cy="2059000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A8DC0-535F-484C-A343-4B378C885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803683"/>
            <a:ext cx="10965141" cy="1093314"/>
          </a:xfrm>
        </p:spPr>
        <p:txBody>
          <a:bodyPr>
            <a:normAutofit/>
          </a:bodyPr>
          <a:lstStyle/>
          <a:p>
            <a:r>
              <a:rPr lang="en-US" altLang="en-US" sz="4000" b="1">
                <a:solidFill>
                  <a:schemeClr val="tx1"/>
                </a:solidFill>
                <a:latin typeface="Times New Roman" panose="02020603050405020304" pitchFamily="18" charset="0"/>
              </a:rPr>
              <a:t>traveling Salesperson problem</a:t>
            </a:r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95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0BBC2-1952-4A25-B8A6-84A10A6E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9" t="21742" r="23649" b="26006"/>
          <a:stretch/>
        </p:blipFill>
        <p:spPr>
          <a:xfrm>
            <a:off x="774357" y="290405"/>
            <a:ext cx="10577384" cy="59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9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1B1B-E420-4C23-8BB7-96CEAC1B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6" t="22103" r="30743" b="24444"/>
          <a:stretch/>
        </p:blipFill>
        <p:spPr>
          <a:xfrm>
            <a:off x="1136822" y="609599"/>
            <a:ext cx="7916562" cy="62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FCC08-ACA0-4DF0-93A7-A32D9EB49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9" t="22343" r="23581" b="26726"/>
          <a:stretch/>
        </p:blipFill>
        <p:spPr>
          <a:xfrm>
            <a:off x="724930" y="863712"/>
            <a:ext cx="10676238" cy="58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3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DDCFD-89FA-4668-87A8-5CB04B804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22583" r="32703" b="26126"/>
          <a:stretch/>
        </p:blipFill>
        <p:spPr>
          <a:xfrm>
            <a:off x="1598140" y="320962"/>
            <a:ext cx="7817708" cy="63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501CA-8942-44F7-91FD-8245CE4B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19700" r="27365" b="24805"/>
          <a:stretch/>
        </p:blipFill>
        <p:spPr>
          <a:xfrm>
            <a:off x="1285103" y="354225"/>
            <a:ext cx="8106032" cy="56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2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393" y="643467"/>
            <a:ext cx="1012921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3724" y="643467"/>
            <a:ext cx="776455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77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4892E0-B8C7-4EC0-AFC6-2B7B85AC5818}"/>
              </a:ext>
            </a:extLst>
          </p:cNvPr>
          <p:cNvSpPr/>
          <p:nvPr/>
        </p:nvSpPr>
        <p:spPr>
          <a:xfrm>
            <a:off x="448235" y="476086"/>
            <a:ext cx="10201835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85725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Solve the following travelling sales person problem using dynamic programming. Let the distance matrix be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140D65-BCC6-40E0-98F4-B90EEDC82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35854"/>
              </p:ext>
            </p:extLst>
          </p:nvPr>
        </p:nvGraphicFramePr>
        <p:xfrm>
          <a:off x="2632710" y="2228665"/>
          <a:ext cx="2781972" cy="2181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561">
                  <a:extLst>
                    <a:ext uri="{9D8B030D-6E8A-4147-A177-3AD203B41FA5}">
                      <a16:colId xmlns:a16="http://schemas.microsoft.com/office/drawing/2014/main" val="1592492595"/>
                    </a:ext>
                  </a:extLst>
                </a:gridCol>
                <a:gridCol w="564245">
                  <a:extLst>
                    <a:ext uri="{9D8B030D-6E8A-4147-A177-3AD203B41FA5}">
                      <a16:colId xmlns:a16="http://schemas.microsoft.com/office/drawing/2014/main" val="4260853836"/>
                    </a:ext>
                  </a:extLst>
                </a:gridCol>
                <a:gridCol w="522540">
                  <a:extLst>
                    <a:ext uri="{9D8B030D-6E8A-4147-A177-3AD203B41FA5}">
                      <a16:colId xmlns:a16="http://schemas.microsoft.com/office/drawing/2014/main" val="3967986555"/>
                    </a:ext>
                  </a:extLst>
                </a:gridCol>
                <a:gridCol w="521313">
                  <a:extLst>
                    <a:ext uri="{9D8B030D-6E8A-4147-A177-3AD203B41FA5}">
                      <a16:colId xmlns:a16="http://schemas.microsoft.com/office/drawing/2014/main" val="2711316055"/>
                    </a:ext>
                  </a:extLst>
                </a:gridCol>
                <a:gridCol w="521313">
                  <a:extLst>
                    <a:ext uri="{9D8B030D-6E8A-4147-A177-3AD203B41FA5}">
                      <a16:colId xmlns:a16="http://schemas.microsoft.com/office/drawing/2014/main" val="1454856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5803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302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B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533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15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160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>
                          <a:effectLst/>
                        </a:rPr>
                        <a:t>12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IN" sz="28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23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37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B85F90-E483-4176-83D2-55F14D63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15141"/>
              </p:ext>
            </p:extLst>
          </p:nvPr>
        </p:nvGraphicFramePr>
        <p:xfrm>
          <a:off x="3046095" y="3878770"/>
          <a:ext cx="6099810" cy="1213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9810">
                  <a:extLst>
                    <a:ext uri="{9D8B030D-6E8A-4147-A177-3AD203B41FA5}">
                      <a16:colId xmlns:a16="http://schemas.microsoft.com/office/drawing/2014/main" val="18077874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Optimal TSP tour: 1 -3 – 4- 2 – 1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A-C-D-B-A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677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83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3" y="304799"/>
            <a:ext cx="11416201" cy="39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4800601"/>
            <a:ext cx="2390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2743200" y="5657851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/>
              <a:t>This is Φ (n 2</a:t>
            </a:r>
            <a:r>
              <a:rPr lang="en-US" altLang="en-US" baseline="30000"/>
              <a:t>n-2</a:t>
            </a:r>
            <a:r>
              <a:rPr lang="en-US" altLang="en-US"/>
              <a:t>). Calculating one g (i, S) require finding the minimum of at most n quantities. Therefore, the entire algorithm is Φ (n</a:t>
            </a:r>
            <a:r>
              <a:rPr lang="en-US" altLang="en-US" baseline="30000"/>
              <a:t>2</a:t>
            </a:r>
            <a:r>
              <a:rPr lang="en-US" altLang="en-US"/>
              <a:t> 2</a:t>
            </a:r>
            <a:r>
              <a:rPr lang="en-US" altLang="en-US" baseline="30000"/>
              <a:t>n-2</a:t>
            </a:r>
            <a:r>
              <a:rPr lang="en-US" alt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2844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02DA2CF-A966-4E74-9FAC-C0372ECC2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92987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6C0E75-E31F-B545-8EE3-FAB59DBF3A96}"/>
              </a:ext>
            </a:extLst>
          </p:cNvPr>
          <p:cNvSpPr txBox="1"/>
          <p:nvPr/>
        </p:nvSpPr>
        <p:spPr>
          <a:xfrm>
            <a:off x="1094703" y="1048708"/>
            <a:ext cx="1002712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EXAMPLE OF DYNAMIC PROGRAMMING ALGORITHM FOR THE TSP</a:t>
            </a:r>
          </a:p>
          <a:p>
            <a:r>
              <a:rPr lang="en-US" sz="3200"/>
              <a:t>Distance matrix:</a:t>
            </a:r>
          </a:p>
          <a:p>
            <a:r>
              <a:rPr lang="en-US" sz="3200"/>
              <a:t>C =                                           </a:t>
            </a:r>
          </a:p>
          <a:p>
            <a:r>
              <a:rPr lang="en-US" sz="3200"/>
              <a:t>                 0         2          9     10</a:t>
            </a:r>
          </a:p>
          <a:p>
            <a:r>
              <a:rPr lang="en-US" sz="3200"/>
              <a:t>                  1         0         6       4</a:t>
            </a:r>
          </a:p>
          <a:p>
            <a:r>
              <a:rPr lang="en-US" sz="3200"/>
              <a:t>                  15       7         0       8</a:t>
            </a:r>
          </a:p>
          <a:p>
            <a:r>
              <a:rPr lang="en-US" sz="3200"/>
              <a:t>                   6         3        12      0</a:t>
            </a:r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2243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4DAAE7-3BFE-0847-B695-0D4B06F551CB}"/>
              </a:ext>
            </a:extLst>
          </p:cNvPr>
          <p:cNvSpPr txBox="1"/>
          <p:nvPr/>
        </p:nvSpPr>
        <p:spPr>
          <a:xfrm>
            <a:off x="2060620" y="1591461"/>
            <a:ext cx="7081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g(2,O/ ) = c21 = 1</a:t>
            </a:r>
          </a:p>
          <a:p>
            <a:r>
              <a:rPr lang="en-US" sz="3600"/>
              <a:t>g(3,O/ ) = c31 = 15</a:t>
            </a:r>
          </a:p>
          <a:p>
            <a:r>
              <a:rPr lang="en-US" sz="3600"/>
              <a:t>g(4,O/ ) = c41 = 6</a:t>
            </a:r>
          </a:p>
        </p:txBody>
      </p:sp>
    </p:spTree>
    <p:extLst>
      <p:ext uri="{BB962C8B-B14F-4D97-AF65-F5344CB8AC3E}">
        <p14:creationId xmlns:p14="http://schemas.microsoft.com/office/powerpoint/2010/main" val="385627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0E7AF7-615A-E74E-8156-6597D43270C2}"/>
              </a:ext>
            </a:extLst>
          </p:cNvPr>
          <p:cNvSpPr txBox="1"/>
          <p:nvPr/>
        </p:nvSpPr>
        <p:spPr>
          <a:xfrm>
            <a:off x="524353" y="684654"/>
            <a:ext cx="1241891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k = 1, consider sets of 1 element:</a:t>
            </a:r>
          </a:p>
          <a:p>
            <a:r>
              <a:rPr lang="en-US" sz="3200"/>
              <a:t>Set {2}: g(3,{2}) = c32 + g(2,O/ ) = c32 + c21 = 7 + 1 = 8 p(3,{2}) = 2</a:t>
            </a:r>
          </a:p>
          <a:p>
            <a:r>
              <a:rPr lang="en-US" sz="3200"/>
              <a:t>       g(4,{2}) = c42 + g(2,O/ ) = c42 + c21 = 3 + 1 = 4 p(4,{2}) = 2</a:t>
            </a:r>
          </a:p>
          <a:p>
            <a:endParaRPr lang="en-US" sz="3200"/>
          </a:p>
          <a:p>
            <a:r>
              <a:rPr lang="en-US" sz="3200"/>
              <a:t>Set {3}: g(2,{3}) = c23 + g(3,O/ ) = c23 + c31 = 6 + 15 = 21 p(2,{3}) = 3</a:t>
            </a:r>
          </a:p>
          <a:p>
            <a:r>
              <a:rPr lang="en-US" sz="3200"/>
              <a:t>g(4,{3}) = c43 + g(3,O/ ) = c43 + c31 = 12 + 15 = 27 p(4,{3}) = 3</a:t>
            </a:r>
          </a:p>
          <a:p>
            <a:r>
              <a:rPr lang="en-US" sz="3200"/>
              <a:t>Set {4}: g(2,{4}) = c24 + g(4,O/ ) = c24 + c41 = 4 + 6 = 10 p(2,{4}) = 4</a:t>
            </a:r>
          </a:p>
          <a:p>
            <a:r>
              <a:rPr lang="en-US" sz="3200"/>
              <a:t>g(3,{4}) = c34 + g(4,O/ ) = c34 + c41 = 8 + 6 = 14 p(3,{4}) = 4</a:t>
            </a:r>
          </a:p>
        </p:txBody>
      </p:sp>
    </p:spTree>
    <p:extLst>
      <p:ext uri="{BB962C8B-B14F-4D97-AF65-F5344CB8AC3E}">
        <p14:creationId xmlns:p14="http://schemas.microsoft.com/office/powerpoint/2010/main" val="81742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DC61E-BC32-1E45-8159-65B3087929B5}"/>
              </a:ext>
            </a:extLst>
          </p:cNvPr>
          <p:cNvSpPr txBox="1"/>
          <p:nvPr/>
        </p:nvSpPr>
        <p:spPr>
          <a:xfrm>
            <a:off x="960624" y="1383975"/>
            <a:ext cx="106963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Length of an optimal tour:</a:t>
            </a:r>
          </a:p>
          <a:p>
            <a:r>
              <a:rPr lang="en-US" sz="3200" dirty="0"/>
              <a:t>f = g(1,{2,3,4}) = min { c12 + g(2,{3,4}), c13 + g(3,{2,4}), c14 + g(4,{2,3}) }</a:t>
            </a:r>
          </a:p>
          <a:p>
            <a:r>
              <a:rPr lang="en-US" sz="3200" dirty="0"/>
              <a:t>= min {2 + 20, 9 + 12, 10 + 20} = min {22, 21, 30} = 21</a:t>
            </a:r>
          </a:p>
          <a:p>
            <a:r>
              <a:rPr lang="en-US" sz="3200" dirty="0"/>
              <a:t>Successor of node 1: p(1,{2,3,4}) = 3</a:t>
            </a:r>
          </a:p>
          <a:p>
            <a:r>
              <a:rPr lang="en-US" sz="3200" dirty="0"/>
              <a:t>Successor of node 3: p(3, {2,4}) = 4</a:t>
            </a:r>
          </a:p>
          <a:p>
            <a:r>
              <a:rPr lang="en-US" sz="3200" dirty="0"/>
              <a:t>Successor of node 4: p(4, {2}) = 2</a:t>
            </a:r>
          </a:p>
          <a:p>
            <a:r>
              <a:rPr lang="en-US" sz="3200" dirty="0"/>
              <a:t>Optimal TSP tour: 1 ĺ 3 ĺ 4 ĺ 2 ĺ 1</a:t>
            </a:r>
          </a:p>
        </p:txBody>
      </p:sp>
    </p:spTree>
    <p:extLst>
      <p:ext uri="{BB962C8B-B14F-4D97-AF65-F5344CB8AC3E}">
        <p14:creationId xmlns:p14="http://schemas.microsoft.com/office/powerpoint/2010/main" val="244738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852046-CA0E-4D61-BC8B-C1ECF13C9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4589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750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535D871-4DC0-44CD-B1FD-057D7DE269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443198"/>
              </p:ext>
            </p:extLst>
          </p:nvPr>
        </p:nvGraphicFramePr>
        <p:xfrm>
          <a:off x="5194300" y="505329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27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F4FDE7A-1BFD-4389-97E5-73A48138B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512939"/>
              </p:ext>
            </p:extLst>
          </p:nvPr>
        </p:nvGraphicFramePr>
        <p:xfrm>
          <a:off x="4658120" y="268941"/>
          <a:ext cx="7049784" cy="6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25090F9-9CF9-4DCB-BECC-1C23FB842B99}"/>
              </a:ext>
            </a:extLst>
          </p:cNvPr>
          <p:cNvSpPr/>
          <p:nvPr/>
        </p:nvSpPr>
        <p:spPr>
          <a:xfrm>
            <a:off x="4993341" y="671345"/>
            <a:ext cx="6911787" cy="182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400" kern="1200" dirty="0">
                <a:latin typeface="+mj-lt"/>
                <a:ea typeface="+mj-ea"/>
                <a:cs typeface="+mj-cs"/>
              </a:rPr>
              <a:t>From the principle of optimality it follows that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400" i="1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3400" b="1" i="1" kern="1200" dirty="0">
                <a:latin typeface="+mj-lt"/>
                <a:ea typeface="+mj-ea"/>
                <a:cs typeface="+mj-cs"/>
              </a:rPr>
              <a:t>g(1, V-{1}) = min{c</a:t>
            </a:r>
            <a:r>
              <a:rPr lang="en-US" altLang="en-US" sz="3400" b="1" i="1" kern="1200" baseline="-25000" dirty="0">
                <a:latin typeface="+mj-lt"/>
                <a:ea typeface="+mj-ea"/>
                <a:cs typeface="+mj-cs"/>
              </a:rPr>
              <a:t>1k </a:t>
            </a:r>
            <a:r>
              <a:rPr lang="en-US" altLang="en-US" sz="3400" b="1" i="1" kern="1200" dirty="0">
                <a:latin typeface="+mj-lt"/>
                <a:ea typeface="+mj-ea"/>
                <a:cs typeface="+mj-cs"/>
              </a:rPr>
              <a:t>+ g(k, V-{1,k} ) }</a:t>
            </a:r>
            <a:r>
              <a:rPr lang="en-US" altLang="en-US" sz="3400" i="1" kern="1200" dirty="0">
                <a:latin typeface="+mj-lt"/>
                <a:ea typeface="+mj-ea"/>
                <a:cs typeface="+mj-cs"/>
              </a:rPr>
              <a:t> </a:t>
            </a:r>
            <a:endParaRPr lang="en-US" sz="34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240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8444FC93-5295-41B1-A03C-98E68A410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314470"/>
              </p:ext>
            </p:extLst>
          </p:nvPr>
        </p:nvGraphicFramePr>
        <p:xfrm>
          <a:off x="3648075" y="483296"/>
          <a:ext cx="8059829" cy="589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4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3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666" y="613720"/>
            <a:ext cx="9482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60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9CDCF-04CD-47AE-B445-E4EDCF3D3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1" t="21021" r="20608" b="27207"/>
          <a:stretch/>
        </p:blipFill>
        <p:spPr>
          <a:xfrm>
            <a:off x="2364259" y="1441622"/>
            <a:ext cx="7315200" cy="355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396F1-8B15-46FB-854B-FBFD6B9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17" t="21501" r="29661" b="29730"/>
          <a:stretch/>
        </p:blipFill>
        <p:spPr>
          <a:xfrm>
            <a:off x="634313" y="436604"/>
            <a:ext cx="8863914" cy="62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429"/>
      </a:dk2>
      <a:lt2>
        <a:srgbClr val="E2E6E8"/>
      </a:lt2>
      <a:accent1>
        <a:srgbClr val="CA9397"/>
      </a:accent1>
      <a:accent2>
        <a:srgbClr val="BE927B"/>
      </a:accent2>
      <a:accent3>
        <a:srgbClr val="AEA37F"/>
      </a:accent3>
      <a:accent4>
        <a:srgbClr val="70ADAA"/>
      </a:accent4>
      <a:accent5>
        <a:srgbClr val="7DA7BF"/>
      </a:accent5>
      <a:accent6>
        <a:srgbClr val="7B89BE"/>
      </a:accent6>
      <a:hlink>
        <a:srgbClr val="5B879D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835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Gill Sans MT</vt:lpstr>
      <vt:lpstr>Times New Roman</vt:lpstr>
      <vt:lpstr>Verdana</vt:lpstr>
      <vt:lpstr>Wingdings 2</vt:lpstr>
      <vt:lpstr>Office Theme</vt:lpstr>
      <vt:lpstr>DividendVTI</vt:lpstr>
      <vt:lpstr>traveling Salesperson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Salesperson problem</dc:title>
  <dc:creator>Kiran Rajan</dc:creator>
  <cp:lastModifiedBy>Anju Anil</cp:lastModifiedBy>
  <cp:revision>18</cp:revision>
  <dcterms:created xsi:type="dcterms:W3CDTF">2019-10-16T10:39:18Z</dcterms:created>
  <dcterms:modified xsi:type="dcterms:W3CDTF">2023-10-26T10:50:17Z</dcterms:modified>
</cp:coreProperties>
</file>